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1"/>
  </p:notesMasterIdLst>
  <p:sldIdLst>
    <p:sldId id="256" r:id="rId2"/>
    <p:sldId id="257" r:id="rId3"/>
    <p:sldId id="258" r:id="rId4"/>
    <p:sldId id="274"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72" d="100"/>
          <a:sy n="72" d="100"/>
        </p:scale>
        <p:origin x="523"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230641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41224860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21.png"/><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txBody>
          <a:bodyPr/>
          <a:lstStyle/>
          <a:p>
            <a:endParaRPr lang="en-IN"/>
          </a:p>
        </p:txBody>
      </p:sp>
      <p:pic>
        <p:nvPicPr>
          <p:cNvPr id="4" name="Image 1" descr="preencoded.png"/>
          <p:cNvPicPr>
            <a:picLocks noChangeAspect="1"/>
          </p:cNvPicPr>
          <p:nvPr/>
        </p:nvPicPr>
        <p:blipFill>
          <a:blip r:embed="rId4"/>
          <a:stretch>
            <a:fillRect/>
          </a:stretch>
        </p:blipFill>
        <p:spPr>
          <a:xfrm>
            <a:off x="-7620" y="0"/>
            <a:ext cx="5486400" cy="8229600"/>
          </a:xfrm>
          <a:prstGeom prst="rect">
            <a:avLst/>
          </a:prstGeom>
        </p:spPr>
      </p:pic>
      <p:sp>
        <p:nvSpPr>
          <p:cNvPr id="5" name="Text 1"/>
          <p:cNvSpPr/>
          <p:nvPr/>
        </p:nvSpPr>
        <p:spPr>
          <a:xfrm>
            <a:off x="6319599" y="1851541"/>
            <a:ext cx="7477601" cy="1916430"/>
          </a:xfrm>
          <a:prstGeom prst="rect">
            <a:avLst/>
          </a:prstGeom>
          <a:noFill/>
          <a:ln/>
        </p:spPr>
        <p:txBody>
          <a:bodyPr wrap="square" rtlCol="0" anchor="t"/>
          <a:lstStyle/>
          <a:p>
            <a:pPr marL="0" indent="0">
              <a:lnSpc>
                <a:spcPts val="7545"/>
              </a:lnSpc>
              <a:buNone/>
            </a:pPr>
            <a:r>
              <a:rPr lang="en-US" sz="6036" dirty="0">
                <a:solidFill>
                  <a:srgbClr val="F5F0F0"/>
                </a:solidFill>
                <a:latin typeface="adonis-web" pitchFamily="34" charset="0"/>
                <a:ea typeface="adonis-web" pitchFamily="34" charset="-122"/>
                <a:cs typeface="adonis-web" pitchFamily="34" charset="-120"/>
              </a:rPr>
              <a:t>Credit Card Fraud Detection</a:t>
            </a:r>
            <a:endParaRPr lang="en-US" sz="6036" dirty="0"/>
          </a:p>
        </p:txBody>
      </p:sp>
      <p:sp>
        <p:nvSpPr>
          <p:cNvPr id="6" name="Text 2"/>
          <p:cNvSpPr/>
          <p:nvPr/>
        </p:nvSpPr>
        <p:spPr>
          <a:xfrm>
            <a:off x="6319599" y="4101227"/>
            <a:ext cx="7477601" cy="355402"/>
          </a:xfrm>
          <a:prstGeom prst="rect">
            <a:avLst/>
          </a:prstGeom>
          <a:noFill/>
          <a:ln/>
        </p:spPr>
        <p:txBody>
          <a:bodyPr wrap="none" rtlCol="0" anchor="t"/>
          <a:lstStyle/>
          <a:p>
            <a:pPr marL="0" indent="0">
              <a:lnSpc>
                <a:spcPts val="2799"/>
              </a:lnSpc>
              <a:buNone/>
            </a:pPr>
            <a:r>
              <a:rPr lang="en-US" sz="1750" dirty="0">
                <a:solidFill>
                  <a:srgbClr val="E2E6E9"/>
                </a:solidFill>
                <a:latin typeface="adonis-web" pitchFamily="34" charset="0"/>
                <a:ea typeface="adonis-web" pitchFamily="34" charset="-122"/>
                <a:cs typeface="adonis-web" pitchFamily="34" charset="-120"/>
              </a:rPr>
              <a:t> BY</a:t>
            </a:r>
            <a:endParaRPr lang="en-US" sz="1750" dirty="0"/>
          </a:p>
        </p:txBody>
      </p:sp>
      <p:sp>
        <p:nvSpPr>
          <p:cNvPr id="7" name="Text 3"/>
          <p:cNvSpPr/>
          <p:nvPr/>
        </p:nvSpPr>
        <p:spPr>
          <a:xfrm>
            <a:off x="6319599" y="4706541"/>
            <a:ext cx="7477601" cy="1066205"/>
          </a:xfrm>
          <a:prstGeom prst="rect">
            <a:avLst/>
          </a:prstGeom>
          <a:noFill/>
          <a:ln/>
        </p:spPr>
        <p:txBody>
          <a:bodyPr wrap="square" rtlCol="0" anchor="t"/>
          <a:lstStyle/>
          <a:p>
            <a:pPr marL="0" indent="0">
              <a:lnSpc>
                <a:spcPts val="2799"/>
              </a:lnSpc>
              <a:buNone/>
            </a:pPr>
            <a:r>
              <a:rPr lang="en-US" sz="1750" dirty="0">
                <a:solidFill>
                  <a:srgbClr val="E2E6E9"/>
                </a:solidFill>
                <a:latin typeface="adonis-web" pitchFamily="34" charset="0"/>
                <a:ea typeface="adonis-web" pitchFamily="34" charset="-122"/>
                <a:cs typeface="adonis-web" pitchFamily="34" charset="-120"/>
              </a:rPr>
              <a:t>112103025 - PARAS BHOSALE
112103054 - SPANDAN JATHAR
112103063 - ABHISHEK KAKADE</a:t>
            </a:r>
            <a:endParaRPr lang="en-US" sz="1750" dirty="0"/>
          </a:p>
        </p:txBody>
      </p:sp>
      <p:sp>
        <p:nvSpPr>
          <p:cNvPr id="8" name="Text 4"/>
          <p:cNvSpPr/>
          <p:nvPr/>
        </p:nvSpPr>
        <p:spPr>
          <a:xfrm>
            <a:off x="6319599" y="6022658"/>
            <a:ext cx="7477601" cy="355402"/>
          </a:xfrm>
          <a:prstGeom prst="rect">
            <a:avLst/>
          </a:prstGeom>
          <a:noFill/>
          <a:ln/>
        </p:spPr>
        <p:txBody>
          <a:bodyPr wrap="none" rtlCol="0" anchor="t"/>
          <a:lstStyle/>
          <a:p>
            <a:pPr marL="0" indent="0">
              <a:lnSpc>
                <a:spcPts val="2799"/>
              </a:lnSpc>
              <a:buNone/>
            </a:pP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txBody>
          <a:bodyPr/>
          <a:lstStyle/>
          <a:p>
            <a:endParaRPr lang="en-IN"/>
          </a:p>
        </p:txBody>
      </p:sp>
      <p:sp>
        <p:nvSpPr>
          <p:cNvPr id="4" name="Text 1"/>
          <p:cNvSpPr/>
          <p:nvPr/>
        </p:nvSpPr>
        <p:spPr>
          <a:xfrm>
            <a:off x="2517696" y="1460063"/>
            <a:ext cx="8675251" cy="694373"/>
          </a:xfrm>
          <a:prstGeom prst="rect">
            <a:avLst/>
          </a:prstGeom>
          <a:noFill/>
          <a:ln/>
        </p:spPr>
        <p:txBody>
          <a:bodyPr wrap="none" rtlCol="0" anchor="t"/>
          <a:lstStyle/>
          <a:p>
            <a:pPr marL="0" indent="0">
              <a:lnSpc>
                <a:spcPts val="5468"/>
              </a:lnSpc>
              <a:buNone/>
            </a:pPr>
            <a:r>
              <a:rPr lang="en-US" sz="4374" dirty="0">
                <a:solidFill>
                  <a:srgbClr val="F5F0F0"/>
                </a:solidFill>
                <a:latin typeface="adonis-web" pitchFamily="34" charset="0"/>
                <a:ea typeface="adonis-web" pitchFamily="34" charset="-122"/>
                <a:cs typeface="adonis-web" pitchFamily="34" charset="-120"/>
              </a:rPr>
              <a:t>Feature Selection for Fraud Detection</a:t>
            </a:r>
            <a:endParaRPr lang="en-US" sz="4374" dirty="0"/>
          </a:p>
        </p:txBody>
      </p:sp>
      <p:sp>
        <p:nvSpPr>
          <p:cNvPr id="5" name="Shape 2"/>
          <p:cNvSpPr/>
          <p:nvPr/>
        </p:nvSpPr>
        <p:spPr>
          <a:xfrm>
            <a:off x="2517696" y="2772370"/>
            <a:ext cx="499943" cy="499943"/>
          </a:xfrm>
          <a:prstGeom prst="roundRect">
            <a:avLst>
              <a:gd name="adj" fmla="val 20000"/>
            </a:avLst>
          </a:prstGeom>
          <a:solidFill>
            <a:srgbClr val="003180"/>
          </a:solidFill>
          <a:ln w="7620">
            <a:solidFill>
              <a:srgbClr val="194A99"/>
            </a:solidFill>
            <a:prstDash val="solid"/>
          </a:ln>
        </p:spPr>
        <p:txBody>
          <a:bodyPr/>
          <a:lstStyle/>
          <a:p>
            <a:endParaRPr lang="en-IN"/>
          </a:p>
        </p:txBody>
      </p:sp>
      <p:sp>
        <p:nvSpPr>
          <p:cNvPr id="6" name="Text 3"/>
          <p:cNvSpPr/>
          <p:nvPr/>
        </p:nvSpPr>
        <p:spPr>
          <a:xfrm>
            <a:off x="2676644" y="2814042"/>
            <a:ext cx="182047" cy="416481"/>
          </a:xfrm>
          <a:prstGeom prst="rect">
            <a:avLst/>
          </a:prstGeom>
          <a:noFill/>
          <a:ln/>
        </p:spPr>
        <p:txBody>
          <a:bodyPr wrap="none" rtlCol="0" anchor="t"/>
          <a:lstStyle/>
          <a:p>
            <a:pPr marL="0" indent="0" algn="ctr">
              <a:lnSpc>
                <a:spcPts val="3281"/>
              </a:lnSpc>
              <a:buNone/>
            </a:pPr>
            <a:r>
              <a:rPr lang="en-US" sz="2624" dirty="0">
                <a:solidFill>
                  <a:srgbClr val="E2E6E9"/>
                </a:solidFill>
                <a:latin typeface="adonis-web" pitchFamily="34" charset="0"/>
                <a:ea typeface="adonis-web" pitchFamily="34" charset="-122"/>
                <a:cs typeface="adonis-web" pitchFamily="34" charset="-120"/>
              </a:rPr>
              <a:t>1</a:t>
            </a:r>
            <a:endParaRPr lang="en-US" sz="2624" dirty="0"/>
          </a:p>
        </p:txBody>
      </p:sp>
      <p:sp>
        <p:nvSpPr>
          <p:cNvPr id="7" name="Text 4"/>
          <p:cNvSpPr/>
          <p:nvPr/>
        </p:nvSpPr>
        <p:spPr>
          <a:xfrm>
            <a:off x="3239810" y="2848689"/>
            <a:ext cx="2777490" cy="347186"/>
          </a:xfrm>
          <a:prstGeom prst="rect">
            <a:avLst/>
          </a:prstGeom>
          <a:noFill/>
          <a:ln/>
        </p:spPr>
        <p:txBody>
          <a:bodyPr wrap="none" rtlCol="0" anchor="t"/>
          <a:lstStyle/>
          <a:p>
            <a:pPr marL="0" indent="0">
              <a:lnSpc>
                <a:spcPts val="2734"/>
              </a:lnSpc>
              <a:buNone/>
            </a:pPr>
            <a:r>
              <a:rPr lang="en-US" sz="2187" dirty="0">
                <a:solidFill>
                  <a:srgbClr val="E2E6E9"/>
                </a:solidFill>
                <a:latin typeface="adonis-web" pitchFamily="34" charset="0"/>
                <a:ea typeface="adonis-web" pitchFamily="34" charset="-122"/>
                <a:cs typeface="adonis-web" pitchFamily="34" charset="-120"/>
              </a:rPr>
              <a:t>Transaction Amount</a:t>
            </a:r>
            <a:endParaRPr lang="en-US" sz="2187" dirty="0"/>
          </a:p>
        </p:txBody>
      </p:sp>
      <p:sp>
        <p:nvSpPr>
          <p:cNvPr id="8" name="Text 5"/>
          <p:cNvSpPr/>
          <p:nvPr/>
        </p:nvSpPr>
        <p:spPr>
          <a:xfrm>
            <a:off x="3239810" y="3329107"/>
            <a:ext cx="3964305" cy="710803"/>
          </a:xfrm>
          <a:prstGeom prst="rect">
            <a:avLst/>
          </a:prstGeom>
          <a:noFill/>
          <a:ln/>
        </p:spPr>
        <p:txBody>
          <a:bodyPr wrap="square" rtlCol="0" anchor="t"/>
          <a:lstStyle/>
          <a:p>
            <a:pPr marL="0" indent="0">
              <a:lnSpc>
                <a:spcPts val="2799"/>
              </a:lnSpc>
              <a:buNone/>
            </a:pPr>
            <a:r>
              <a:rPr lang="en-US" sz="1750" dirty="0">
                <a:solidFill>
                  <a:srgbClr val="E2E6E9"/>
                </a:solidFill>
                <a:latin typeface="adonis-web" pitchFamily="34" charset="0"/>
                <a:ea typeface="adonis-web" pitchFamily="34" charset="-122"/>
                <a:cs typeface="adonis-web" pitchFamily="34" charset="-120"/>
              </a:rPr>
              <a:t>Unusually high or low transaction amounts can be indicative of fraud.</a:t>
            </a:r>
            <a:endParaRPr lang="en-US" sz="1750" dirty="0"/>
          </a:p>
        </p:txBody>
      </p:sp>
      <p:sp>
        <p:nvSpPr>
          <p:cNvPr id="9" name="Shape 6"/>
          <p:cNvSpPr/>
          <p:nvPr/>
        </p:nvSpPr>
        <p:spPr>
          <a:xfrm>
            <a:off x="7426285" y="2772370"/>
            <a:ext cx="499943" cy="499943"/>
          </a:xfrm>
          <a:prstGeom prst="roundRect">
            <a:avLst>
              <a:gd name="adj" fmla="val 20000"/>
            </a:avLst>
          </a:prstGeom>
          <a:solidFill>
            <a:srgbClr val="003180"/>
          </a:solidFill>
          <a:ln w="7620">
            <a:solidFill>
              <a:srgbClr val="194A99"/>
            </a:solidFill>
            <a:prstDash val="solid"/>
          </a:ln>
        </p:spPr>
        <p:txBody>
          <a:bodyPr/>
          <a:lstStyle/>
          <a:p>
            <a:endParaRPr lang="en-IN"/>
          </a:p>
        </p:txBody>
      </p:sp>
      <p:sp>
        <p:nvSpPr>
          <p:cNvPr id="10" name="Text 7"/>
          <p:cNvSpPr/>
          <p:nvPr/>
        </p:nvSpPr>
        <p:spPr>
          <a:xfrm>
            <a:off x="7585234" y="2814042"/>
            <a:ext cx="182047" cy="416481"/>
          </a:xfrm>
          <a:prstGeom prst="rect">
            <a:avLst/>
          </a:prstGeom>
          <a:noFill/>
          <a:ln/>
        </p:spPr>
        <p:txBody>
          <a:bodyPr wrap="none" rtlCol="0" anchor="t"/>
          <a:lstStyle/>
          <a:p>
            <a:pPr marL="0" indent="0" algn="ctr">
              <a:lnSpc>
                <a:spcPts val="3281"/>
              </a:lnSpc>
              <a:buNone/>
            </a:pPr>
            <a:r>
              <a:rPr lang="en-US" sz="2624" dirty="0">
                <a:solidFill>
                  <a:srgbClr val="E2E6E9"/>
                </a:solidFill>
                <a:latin typeface="adonis-web" pitchFamily="34" charset="0"/>
                <a:ea typeface="adonis-web" pitchFamily="34" charset="-122"/>
                <a:cs typeface="adonis-web" pitchFamily="34" charset="-120"/>
              </a:rPr>
              <a:t>2</a:t>
            </a:r>
            <a:endParaRPr lang="en-US" sz="2624" dirty="0"/>
          </a:p>
        </p:txBody>
      </p:sp>
      <p:sp>
        <p:nvSpPr>
          <p:cNvPr id="11" name="Text 8"/>
          <p:cNvSpPr/>
          <p:nvPr/>
        </p:nvSpPr>
        <p:spPr>
          <a:xfrm>
            <a:off x="8148399" y="2848689"/>
            <a:ext cx="2777490" cy="347186"/>
          </a:xfrm>
          <a:prstGeom prst="rect">
            <a:avLst/>
          </a:prstGeom>
          <a:noFill/>
          <a:ln/>
        </p:spPr>
        <p:txBody>
          <a:bodyPr wrap="none" rtlCol="0" anchor="t"/>
          <a:lstStyle/>
          <a:p>
            <a:pPr marL="0" indent="0">
              <a:lnSpc>
                <a:spcPts val="2734"/>
              </a:lnSpc>
              <a:buNone/>
            </a:pPr>
            <a:r>
              <a:rPr lang="en-US" sz="2187" dirty="0">
                <a:solidFill>
                  <a:srgbClr val="E2E6E9"/>
                </a:solidFill>
                <a:latin typeface="adonis-web" pitchFamily="34" charset="0"/>
                <a:ea typeface="adonis-web" pitchFamily="34" charset="-122"/>
                <a:cs typeface="adonis-web" pitchFamily="34" charset="-120"/>
              </a:rPr>
              <a:t>Merchant Category</a:t>
            </a:r>
            <a:endParaRPr lang="en-US" sz="2187" dirty="0"/>
          </a:p>
        </p:txBody>
      </p:sp>
      <p:sp>
        <p:nvSpPr>
          <p:cNvPr id="12" name="Text 9"/>
          <p:cNvSpPr/>
          <p:nvPr/>
        </p:nvSpPr>
        <p:spPr>
          <a:xfrm>
            <a:off x="8148399" y="3329107"/>
            <a:ext cx="3964305" cy="1421606"/>
          </a:xfrm>
          <a:prstGeom prst="rect">
            <a:avLst/>
          </a:prstGeom>
          <a:noFill/>
          <a:ln/>
        </p:spPr>
        <p:txBody>
          <a:bodyPr wrap="square" rtlCol="0" anchor="t"/>
          <a:lstStyle/>
          <a:p>
            <a:pPr marL="0" indent="0">
              <a:lnSpc>
                <a:spcPts val="2799"/>
              </a:lnSpc>
              <a:buNone/>
            </a:pPr>
            <a:r>
              <a:rPr lang="en-US" sz="1750" dirty="0">
                <a:solidFill>
                  <a:srgbClr val="E2E6E9"/>
                </a:solidFill>
                <a:latin typeface="adonis-web" pitchFamily="34" charset="0"/>
                <a:ea typeface="adonis-web" pitchFamily="34" charset="-122"/>
                <a:cs typeface="adonis-web" pitchFamily="34" charset="-120"/>
              </a:rPr>
              <a:t>Certain merchant categories are associated with higher fraud risk, such as online retailers or gambling establishments.</a:t>
            </a:r>
            <a:endParaRPr lang="en-US" sz="1750" dirty="0"/>
          </a:p>
        </p:txBody>
      </p:sp>
      <p:sp>
        <p:nvSpPr>
          <p:cNvPr id="13" name="Shape 10"/>
          <p:cNvSpPr/>
          <p:nvPr/>
        </p:nvSpPr>
        <p:spPr>
          <a:xfrm>
            <a:off x="2517696" y="5146477"/>
            <a:ext cx="499943" cy="499943"/>
          </a:xfrm>
          <a:prstGeom prst="roundRect">
            <a:avLst>
              <a:gd name="adj" fmla="val 20000"/>
            </a:avLst>
          </a:prstGeom>
          <a:solidFill>
            <a:srgbClr val="003180"/>
          </a:solidFill>
          <a:ln w="7620">
            <a:solidFill>
              <a:srgbClr val="194A99"/>
            </a:solidFill>
            <a:prstDash val="solid"/>
          </a:ln>
        </p:spPr>
        <p:txBody>
          <a:bodyPr/>
          <a:lstStyle/>
          <a:p>
            <a:endParaRPr lang="en-IN"/>
          </a:p>
        </p:txBody>
      </p:sp>
      <p:sp>
        <p:nvSpPr>
          <p:cNvPr id="14" name="Text 11"/>
          <p:cNvSpPr/>
          <p:nvPr/>
        </p:nvSpPr>
        <p:spPr>
          <a:xfrm>
            <a:off x="2676644" y="5188148"/>
            <a:ext cx="182047" cy="416481"/>
          </a:xfrm>
          <a:prstGeom prst="rect">
            <a:avLst/>
          </a:prstGeom>
          <a:noFill/>
          <a:ln/>
        </p:spPr>
        <p:txBody>
          <a:bodyPr wrap="none" rtlCol="0" anchor="t"/>
          <a:lstStyle/>
          <a:p>
            <a:pPr marL="0" indent="0" algn="ctr">
              <a:lnSpc>
                <a:spcPts val="3281"/>
              </a:lnSpc>
              <a:buNone/>
            </a:pPr>
            <a:r>
              <a:rPr lang="en-US" sz="2624" dirty="0">
                <a:solidFill>
                  <a:srgbClr val="E2E6E9"/>
                </a:solidFill>
                <a:latin typeface="adonis-web" pitchFamily="34" charset="0"/>
                <a:ea typeface="adonis-web" pitchFamily="34" charset="-122"/>
                <a:cs typeface="adonis-web" pitchFamily="34" charset="-120"/>
              </a:rPr>
              <a:t>3</a:t>
            </a:r>
            <a:endParaRPr lang="en-US" sz="2624" dirty="0"/>
          </a:p>
        </p:txBody>
      </p:sp>
      <p:sp>
        <p:nvSpPr>
          <p:cNvPr id="15" name="Text 12"/>
          <p:cNvSpPr/>
          <p:nvPr/>
        </p:nvSpPr>
        <p:spPr>
          <a:xfrm>
            <a:off x="3239810" y="5222796"/>
            <a:ext cx="2777490" cy="347186"/>
          </a:xfrm>
          <a:prstGeom prst="rect">
            <a:avLst/>
          </a:prstGeom>
          <a:noFill/>
          <a:ln/>
        </p:spPr>
        <p:txBody>
          <a:bodyPr wrap="none" rtlCol="0" anchor="t"/>
          <a:lstStyle/>
          <a:p>
            <a:pPr marL="0" indent="0">
              <a:lnSpc>
                <a:spcPts val="2734"/>
              </a:lnSpc>
              <a:buNone/>
            </a:pPr>
            <a:r>
              <a:rPr lang="en-US" sz="2187" dirty="0">
                <a:solidFill>
                  <a:srgbClr val="E2E6E9"/>
                </a:solidFill>
                <a:latin typeface="adonis-web" pitchFamily="34" charset="0"/>
                <a:ea typeface="adonis-web" pitchFamily="34" charset="-122"/>
                <a:cs typeface="adonis-web" pitchFamily="34" charset="-120"/>
              </a:rPr>
              <a:t>Location Anomalies</a:t>
            </a:r>
            <a:endParaRPr lang="en-US" sz="2187" dirty="0"/>
          </a:p>
        </p:txBody>
      </p:sp>
      <p:sp>
        <p:nvSpPr>
          <p:cNvPr id="16" name="Text 13"/>
          <p:cNvSpPr/>
          <p:nvPr/>
        </p:nvSpPr>
        <p:spPr>
          <a:xfrm>
            <a:off x="3239810" y="5703213"/>
            <a:ext cx="3964305" cy="1066205"/>
          </a:xfrm>
          <a:prstGeom prst="rect">
            <a:avLst/>
          </a:prstGeom>
          <a:noFill/>
          <a:ln/>
        </p:spPr>
        <p:txBody>
          <a:bodyPr wrap="square" rtlCol="0" anchor="t"/>
          <a:lstStyle/>
          <a:p>
            <a:pPr marL="0" indent="0">
              <a:lnSpc>
                <a:spcPts val="2799"/>
              </a:lnSpc>
              <a:buNone/>
            </a:pPr>
            <a:r>
              <a:rPr lang="en-US" sz="1750" dirty="0">
                <a:solidFill>
                  <a:srgbClr val="E2E6E9"/>
                </a:solidFill>
                <a:latin typeface="adonis-web" pitchFamily="34" charset="0"/>
                <a:ea typeface="adonis-web" pitchFamily="34" charset="-122"/>
                <a:cs typeface="adonis-web" pitchFamily="34" charset="-120"/>
              </a:rPr>
              <a:t>Sudden changes in the cardholder's location or transactions from unfamiliar regions can signal potential fraud.</a:t>
            </a:r>
            <a:endParaRPr lang="en-US" sz="1750" dirty="0"/>
          </a:p>
        </p:txBody>
      </p:sp>
      <p:sp>
        <p:nvSpPr>
          <p:cNvPr id="17" name="Shape 14"/>
          <p:cNvSpPr/>
          <p:nvPr/>
        </p:nvSpPr>
        <p:spPr>
          <a:xfrm>
            <a:off x="7426285" y="5146477"/>
            <a:ext cx="499943" cy="499943"/>
          </a:xfrm>
          <a:prstGeom prst="roundRect">
            <a:avLst>
              <a:gd name="adj" fmla="val 20000"/>
            </a:avLst>
          </a:prstGeom>
          <a:solidFill>
            <a:srgbClr val="003180"/>
          </a:solidFill>
          <a:ln w="7620">
            <a:solidFill>
              <a:srgbClr val="194A99"/>
            </a:solidFill>
            <a:prstDash val="solid"/>
          </a:ln>
        </p:spPr>
        <p:txBody>
          <a:bodyPr/>
          <a:lstStyle/>
          <a:p>
            <a:endParaRPr lang="en-IN"/>
          </a:p>
        </p:txBody>
      </p:sp>
      <p:sp>
        <p:nvSpPr>
          <p:cNvPr id="18" name="Text 15"/>
          <p:cNvSpPr/>
          <p:nvPr/>
        </p:nvSpPr>
        <p:spPr>
          <a:xfrm>
            <a:off x="7585234" y="5188148"/>
            <a:ext cx="182047" cy="416481"/>
          </a:xfrm>
          <a:prstGeom prst="rect">
            <a:avLst/>
          </a:prstGeom>
          <a:noFill/>
          <a:ln/>
        </p:spPr>
        <p:txBody>
          <a:bodyPr wrap="none" rtlCol="0" anchor="t"/>
          <a:lstStyle/>
          <a:p>
            <a:pPr marL="0" indent="0" algn="ctr">
              <a:lnSpc>
                <a:spcPts val="3281"/>
              </a:lnSpc>
              <a:buNone/>
            </a:pPr>
            <a:r>
              <a:rPr lang="en-US" sz="2624" dirty="0">
                <a:solidFill>
                  <a:srgbClr val="E2E6E9"/>
                </a:solidFill>
                <a:latin typeface="adonis-web" pitchFamily="34" charset="0"/>
                <a:ea typeface="adonis-web" pitchFamily="34" charset="-122"/>
                <a:cs typeface="adonis-web" pitchFamily="34" charset="-120"/>
              </a:rPr>
              <a:t>4</a:t>
            </a:r>
            <a:endParaRPr lang="en-US" sz="2624" dirty="0"/>
          </a:p>
        </p:txBody>
      </p:sp>
      <p:sp>
        <p:nvSpPr>
          <p:cNvPr id="19" name="Text 16"/>
          <p:cNvSpPr/>
          <p:nvPr/>
        </p:nvSpPr>
        <p:spPr>
          <a:xfrm>
            <a:off x="8148399" y="5222796"/>
            <a:ext cx="2777490" cy="347186"/>
          </a:xfrm>
          <a:prstGeom prst="rect">
            <a:avLst/>
          </a:prstGeom>
          <a:noFill/>
          <a:ln/>
        </p:spPr>
        <p:txBody>
          <a:bodyPr wrap="none" rtlCol="0" anchor="t"/>
          <a:lstStyle/>
          <a:p>
            <a:pPr marL="0" indent="0">
              <a:lnSpc>
                <a:spcPts val="2734"/>
              </a:lnSpc>
              <a:buNone/>
            </a:pPr>
            <a:r>
              <a:rPr lang="en-US" sz="2187" dirty="0">
                <a:solidFill>
                  <a:srgbClr val="E2E6E9"/>
                </a:solidFill>
                <a:latin typeface="adonis-web" pitchFamily="34" charset="0"/>
                <a:ea typeface="adonis-web" pitchFamily="34" charset="-122"/>
                <a:cs typeface="adonis-web" pitchFamily="34" charset="-120"/>
              </a:rPr>
              <a:t>Spending Patterns</a:t>
            </a:r>
            <a:endParaRPr lang="en-US" sz="2187" dirty="0"/>
          </a:p>
        </p:txBody>
      </p:sp>
      <p:sp>
        <p:nvSpPr>
          <p:cNvPr id="20" name="Text 17"/>
          <p:cNvSpPr/>
          <p:nvPr/>
        </p:nvSpPr>
        <p:spPr>
          <a:xfrm>
            <a:off x="8148399" y="5703213"/>
            <a:ext cx="3964305" cy="1066205"/>
          </a:xfrm>
          <a:prstGeom prst="rect">
            <a:avLst/>
          </a:prstGeom>
          <a:noFill/>
          <a:ln/>
        </p:spPr>
        <p:txBody>
          <a:bodyPr wrap="square" rtlCol="0" anchor="t"/>
          <a:lstStyle/>
          <a:p>
            <a:pPr marL="0" indent="0">
              <a:lnSpc>
                <a:spcPts val="2799"/>
              </a:lnSpc>
              <a:buNone/>
            </a:pPr>
            <a:r>
              <a:rPr lang="en-US" sz="1750" dirty="0">
                <a:solidFill>
                  <a:srgbClr val="E2E6E9"/>
                </a:solidFill>
                <a:latin typeface="adonis-web" pitchFamily="34" charset="0"/>
                <a:ea typeface="adonis-web" pitchFamily="34" charset="-122"/>
                <a:cs typeface="adonis-web" pitchFamily="34" charset="-120"/>
              </a:rPr>
              <a:t>Deviations from the cardholder's typical spending habits can be a red flag for fraudulent activity.</a:t>
            </a:r>
            <a:endParaRPr lang="en-US" sz="17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txBody>
          <a:bodyPr/>
          <a:lstStyle/>
          <a:p>
            <a:endParaRPr lang="en-IN"/>
          </a:p>
        </p:txBody>
      </p:sp>
      <p:pic>
        <p:nvPicPr>
          <p:cNvPr id="4" name="Image 1" descr="preencoded.png"/>
          <p:cNvPicPr>
            <a:picLocks noChangeAspect="1"/>
          </p:cNvPicPr>
          <p:nvPr/>
        </p:nvPicPr>
        <p:blipFill>
          <a:blip r:embed="rId4"/>
          <a:stretch>
            <a:fillRect/>
          </a:stretch>
        </p:blipFill>
        <p:spPr>
          <a:xfrm>
            <a:off x="1274021" y="640080"/>
            <a:ext cx="12082358" cy="3755731"/>
          </a:xfrm>
          <a:prstGeom prst="rect">
            <a:avLst/>
          </a:prstGeom>
        </p:spPr>
      </p:pic>
      <p:pic>
        <p:nvPicPr>
          <p:cNvPr id="5" name="Image 2" descr="preencoded.png"/>
          <p:cNvPicPr>
            <a:picLocks noChangeAspect="1"/>
          </p:cNvPicPr>
          <p:nvPr/>
        </p:nvPicPr>
        <p:blipFill>
          <a:blip r:embed="rId5"/>
          <a:stretch>
            <a:fillRect/>
          </a:stretch>
        </p:blipFill>
        <p:spPr>
          <a:xfrm>
            <a:off x="1274021" y="4679632"/>
            <a:ext cx="12082358" cy="2647753"/>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txBody>
          <a:bodyPr/>
          <a:lstStyle/>
          <a:p>
            <a:endParaRPr lang="en-IN"/>
          </a:p>
        </p:txBody>
      </p:sp>
      <p:pic>
        <p:nvPicPr>
          <p:cNvPr id="4" name="Image 1" descr="preencoded.png"/>
          <p:cNvPicPr>
            <a:picLocks noChangeAspect="1"/>
          </p:cNvPicPr>
          <p:nvPr/>
        </p:nvPicPr>
        <p:blipFill>
          <a:blip r:embed="rId4"/>
          <a:stretch>
            <a:fillRect/>
          </a:stretch>
        </p:blipFill>
        <p:spPr>
          <a:xfrm>
            <a:off x="508355" y="91440"/>
            <a:ext cx="13613690" cy="3349575"/>
          </a:xfrm>
          <a:prstGeom prst="rect">
            <a:avLst/>
          </a:prstGeom>
        </p:spPr>
      </p:pic>
      <p:pic>
        <p:nvPicPr>
          <p:cNvPr id="5" name="Image 2" descr="preencoded.png"/>
          <p:cNvPicPr>
            <a:picLocks noChangeAspect="1"/>
          </p:cNvPicPr>
          <p:nvPr/>
        </p:nvPicPr>
        <p:blipFill>
          <a:blip r:embed="rId5"/>
          <a:stretch>
            <a:fillRect/>
          </a:stretch>
        </p:blipFill>
        <p:spPr>
          <a:xfrm>
            <a:off x="508355" y="3615042"/>
            <a:ext cx="13613690" cy="4248798"/>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txBody>
          <a:bodyPr/>
          <a:lstStyle/>
          <a:p>
            <a:endParaRPr lang="en-IN" dirty="0"/>
          </a:p>
        </p:txBody>
      </p:sp>
      <p:sp>
        <p:nvSpPr>
          <p:cNvPr id="4" name="Text 1"/>
          <p:cNvSpPr/>
          <p:nvPr/>
        </p:nvSpPr>
        <p:spPr>
          <a:xfrm>
            <a:off x="2517755" y="602668"/>
            <a:ext cx="9594890" cy="568210"/>
          </a:xfrm>
          <a:prstGeom prst="rect">
            <a:avLst/>
          </a:prstGeom>
          <a:noFill/>
          <a:ln/>
        </p:spPr>
        <p:txBody>
          <a:bodyPr wrap="none" rtlCol="0" anchor="t"/>
          <a:lstStyle/>
          <a:p>
            <a:pPr marL="0" indent="0" algn="ctr">
              <a:lnSpc>
                <a:spcPts val="2799"/>
              </a:lnSpc>
              <a:buNone/>
            </a:pPr>
            <a:r>
              <a:rPr lang="en-US" sz="3600" dirty="0">
                <a:solidFill>
                  <a:srgbClr val="E2E6E9"/>
                </a:solidFill>
                <a:latin typeface="adonis-web" pitchFamily="34" charset="0"/>
                <a:ea typeface="adonis-web" pitchFamily="34" charset="-122"/>
                <a:cs typeface="adonis-web" pitchFamily="34" charset="-120"/>
              </a:rPr>
              <a:t>Correlation Heatmap</a:t>
            </a:r>
            <a:endParaRPr lang="en-US" sz="3600" dirty="0"/>
          </a:p>
        </p:txBody>
      </p:sp>
      <p:pic>
        <p:nvPicPr>
          <p:cNvPr id="5" name="Image 1" descr="preencoded.png"/>
          <p:cNvPicPr>
            <a:picLocks noChangeAspect="1"/>
          </p:cNvPicPr>
          <p:nvPr/>
        </p:nvPicPr>
        <p:blipFill>
          <a:blip r:embed="rId4"/>
          <a:stretch>
            <a:fillRect/>
          </a:stretch>
        </p:blipFill>
        <p:spPr>
          <a:xfrm>
            <a:off x="214635" y="1560738"/>
            <a:ext cx="14226193" cy="5923711"/>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txBody>
          <a:bodyPr/>
          <a:lstStyle/>
          <a:p>
            <a:endParaRPr lang="en-IN"/>
          </a:p>
        </p:txBody>
      </p:sp>
      <p:sp>
        <p:nvSpPr>
          <p:cNvPr id="4" name="Text 1"/>
          <p:cNvSpPr/>
          <p:nvPr/>
        </p:nvSpPr>
        <p:spPr>
          <a:xfrm>
            <a:off x="2517696" y="1750219"/>
            <a:ext cx="9017913" cy="694373"/>
          </a:xfrm>
          <a:prstGeom prst="rect">
            <a:avLst/>
          </a:prstGeom>
          <a:noFill/>
          <a:ln/>
        </p:spPr>
        <p:txBody>
          <a:bodyPr wrap="none" rtlCol="0" anchor="t"/>
          <a:lstStyle/>
          <a:p>
            <a:pPr marL="0" indent="0">
              <a:lnSpc>
                <a:spcPts val="5468"/>
              </a:lnSpc>
              <a:buNone/>
            </a:pPr>
            <a:r>
              <a:rPr lang="en-US" sz="4374" dirty="0">
                <a:solidFill>
                  <a:srgbClr val="F5F0F0"/>
                </a:solidFill>
                <a:latin typeface="adonis-web" pitchFamily="34" charset="0"/>
                <a:ea typeface="adonis-web" pitchFamily="34" charset="-122"/>
                <a:cs typeface="adonis-web" pitchFamily="34" charset="-120"/>
              </a:rPr>
              <a:t>Training the Logistic Regression Model</a:t>
            </a:r>
            <a:endParaRPr lang="en-US" sz="4374" dirty="0"/>
          </a:p>
        </p:txBody>
      </p:sp>
      <p:pic>
        <p:nvPicPr>
          <p:cNvPr id="5" name="Image 1" descr="preencoded.png"/>
          <p:cNvPicPr>
            <a:picLocks noChangeAspect="1"/>
          </p:cNvPicPr>
          <p:nvPr/>
        </p:nvPicPr>
        <p:blipFill>
          <a:blip r:embed="rId4"/>
          <a:stretch>
            <a:fillRect/>
          </a:stretch>
        </p:blipFill>
        <p:spPr>
          <a:xfrm>
            <a:off x="2517696" y="2777847"/>
            <a:ext cx="3198257" cy="888682"/>
          </a:xfrm>
          <a:prstGeom prst="rect">
            <a:avLst/>
          </a:prstGeom>
        </p:spPr>
      </p:pic>
      <p:sp>
        <p:nvSpPr>
          <p:cNvPr id="6" name="Text 2"/>
          <p:cNvSpPr/>
          <p:nvPr/>
        </p:nvSpPr>
        <p:spPr>
          <a:xfrm>
            <a:off x="2739866" y="3999786"/>
            <a:ext cx="2753916" cy="347186"/>
          </a:xfrm>
          <a:prstGeom prst="rect">
            <a:avLst/>
          </a:prstGeom>
          <a:noFill/>
          <a:ln/>
        </p:spPr>
        <p:txBody>
          <a:bodyPr wrap="none" rtlCol="0" anchor="t"/>
          <a:lstStyle/>
          <a:p>
            <a:pPr marL="0" indent="0" algn="l">
              <a:lnSpc>
                <a:spcPts val="2734"/>
              </a:lnSpc>
              <a:buNone/>
            </a:pPr>
            <a:r>
              <a:rPr lang="en-US" sz="2187" dirty="0">
                <a:solidFill>
                  <a:srgbClr val="E2E6E9"/>
                </a:solidFill>
                <a:latin typeface="adonis-web" pitchFamily="34" charset="0"/>
                <a:ea typeface="adonis-web" pitchFamily="34" charset="-122"/>
                <a:cs typeface="adonis-web" pitchFamily="34" charset="-120"/>
              </a:rPr>
              <a:t>Data Splitting</a:t>
            </a:r>
            <a:endParaRPr lang="en-US" sz="2187" dirty="0"/>
          </a:p>
        </p:txBody>
      </p:sp>
      <p:sp>
        <p:nvSpPr>
          <p:cNvPr id="7" name="Text 3"/>
          <p:cNvSpPr/>
          <p:nvPr/>
        </p:nvSpPr>
        <p:spPr>
          <a:xfrm>
            <a:off x="2739866" y="4480203"/>
            <a:ext cx="2753916" cy="1421606"/>
          </a:xfrm>
          <a:prstGeom prst="rect">
            <a:avLst/>
          </a:prstGeom>
          <a:noFill/>
          <a:ln/>
        </p:spPr>
        <p:txBody>
          <a:bodyPr wrap="square" rtlCol="0" anchor="t"/>
          <a:lstStyle/>
          <a:p>
            <a:pPr marL="0" indent="0" algn="l">
              <a:lnSpc>
                <a:spcPts val="2799"/>
              </a:lnSpc>
              <a:buNone/>
            </a:pPr>
            <a:r>
              <a:rPr lang="en-US" sz="1750" dirty="0">
                <a:solidFill>
                  <a:srgbClr val="E2E6E9"/>
                </a:solidFill>
                <a:latin typeface="adonis-web" pitchFamily="34" charset="0"/>
                <a:ea typeface="adonis-web" pitchFamily="34" charset="-122"/>
                <a:cs typeface="adonis-web" pitchFamily="34" charset="-120"/>
              </a:rPr>
              <a:t>Divide the dataset into training and testing subsets to evaluate the model's performance.</a:t>
            </a:r>
            <a:endParaRPr lang="en-US" sz="1750" dirty="0"/>
          </a:p>
        </p:txBody>
      </p:sp>
      <p:pic>
        <p:nvPicPr>
          <p:cNvPr id="8" name="Image 2" descr="preencoded.png"/>
          <p:cNvPicPr>
            <a:picLocks noChangeAspect="1"/>
          </p:cNvPicPr>
          <p:nvPr/>
        </p:nvPicPr>
        <p:blipFill>
          <a:blip r:embed="rId5"/>
          <a:stretch>
            <a:fillRect/>
          </a:stretch>
        </p:blipFill>
        <p:spPr>
          <a:xfrm>
            <a:off x="5715953" y="2777847"/>
            <a:ext cx="3198257" cy="888682"/>
          </a:xfrm>
          <a:prstGeom prst="rect">
            <a:avLst/>
          </a:prstGeom>
        </p:spPr>
      </p:pic>
      <p:sp>
        <p:nvSpPr>
          <p:cNvPr id="9" name="Text 4"/>
          <p:cNvSpPr/>
          <p:nvPr/>
        </p:nvSpPr>
        <p:spPr>
          <a:xfrm>
            <a:off x="5938123" y="3999786"/>
            <a:ext cx="2753916" cy="347186"/>
          </a:xfrm>
          <a:prstGeom prst="rect">
            <a:avLst/>
          </a:prstGeom>
          <a:noFill/>
          <a:ln/>
        </p:spPr>
        <p:txBody>
          <a:bodyPr wrap="none" rtlCol="0" anchor="t"/>
          <a:lstStyle/>
          <a:p>
            <a:pPr marL="0" indent="0" algn="l">
              <a:lnSpc>
                <a:spcPts val="2734"/>
              </a:lnSpc>
              <a:buNone/>
            </a:pPr>
            <a:r>
              <a:rPr lang="en-US" sz="2187" dirty="0">
                <a:solidFill>
                  <a:srgbClr val="E2E6E9"/>
                </a:solidFill>
                <a:latin typeface="adonis-web" pitchFamily="34" charset="0"/>
                <a:ea typeface="adonis-web" pitchFamily="34" charset="-122"/>
                <a:cs typeface="adonis-web" pitchFamily="34" charset="-120"/>
              </a:rPr>
              <a:t>Model Fitting</a:t>
            </a:r>
            <a:endParaRPr lang="en-US" sz="2187" dirty="0"/>
          </a:p>
        </p:txBody>
      </p:sp>
      <p:sp>
        <p:nvSpPr>
          <p:cNvPr id="10" name="Text 5"/>
          <p:cNvSpPr/>
          <p:nvPr/>
        </p:nvSpPr>
        <p:spPr>
          <a:xfrm>
            <a:off x="5938123" y="4480203"/>
            <a:ext cx="2753916" cy="1777008"/>
          </a:xfrm>
          <a:prstGeom prst="rect">
            <a:avLst/>
          </a:prstGeom>
          <a:noFill/>
          <a:ln/>
        </p:spPr>
        <p:txBody>
          <a:bodyPr wrap="square" rtlCol="0" anchor="t"/>
          <a:lstStyle/>
          <a:p>
            <a:pPr marL="0" indent="0" algn="l">
              <a:lnSpc>
                <a:spcPts val="2799"/>
              </a:lnSpc>
              <a:buNone/>
            </a:pPr>
            <a:r>
              <a:rPr lang="en-US" sz="1750" dirty="0">
                <a:solidFill>
                  <a:srgbClr val="E2E6E9"/>
                </a:solidFill>
                <a:latin typeface="adonis-web" pitchFamily="34" charset="0"/>
                <a:ea typeface="adonis-web" pitchFamily="34" charset="-122"/>
                <a:cs typeface="adonis-web" pitchFamily="34" charset="-120"/>
              </a:rPr>
              <a:t>Fit the logistic regression model to the training data, allowing it to learn the relationships between features and fraud.</a:t>
            </a:r>
            <a:endParaRPr lang="en-US" sz="1750" dirty="0"/>
          </a:p>
        </p:txBody>
      </p:sp>
      <p:pic>
        <p:nvPicPr>
          <p:cNvPr id="11" name="Image 3" descr="preencoded.png"/>
          <p:cNvPicPr>
            <a:picLocks noChangeAspect="1"/>
          </p:cNvPicPr>
          <p:nvPr/>
        </p:nvPicPr>
        <p:blipFill>
          <a:blip r:embed="rId6"/>
          <a:stretch>
            <a:fillRect/>
          </a:stretch>
        </p:blipFill>
        <p:spPr>
          <a:xfrm>
            <a:off x="8914209" y="2777847"/>
            <a:ext cx="3198376" cy="888682"/>
          </a:xfrm>
          <a:prstGeom prst="rect">
            <a:avLst/>
          </a:prstGeom>
        </p:spPr>
      </p:pic>
      <p:sp>
        <p:nvSpPr>
          <p:cNvPr id="12" name="Text 6"/>
          <p:cNvSpPr/>
          <p:nvPr/>
        </p:nvSpPr>
        <p:spPr>
          <a:xfrm>
            <a:off x="9136380" y="3999786"/>
            <a:ext cx="2754035" cy="694373"/>
          </a:xfrm>
          <a:prstGeom prst="rect">
            <a:avLst/>
          </a:prstGeom>
          <a:noFill/>
          <a:ln/>
        </p:spPr>
        <p:txBody>
          <a:bodyPr wrap="square" rtlCol="0" anchor="t"/>
          <a:lstStyle/>
          <a:p>
            <a:pPr marL="0" indent="0" algn="l">
              <a:lnSpc>
                <a:spcPts val="2734"/>
              </a:lnSpc>
              <a:buNone/>
            </a:pPr>
            <a:r>
              <a:rPr lang="en-US" sz="2187" dirty="0">
                <a:solidFill>
                  <a:srgbClr val="E2E6E9"/>
                </a:solidFill>
                <a:latin typeface="adonis-web" pitchFamily="34" charset="0"/>
                <a:ea typeface="adonis-web" pitchFamily="34" charset="-122"/>
                <a:cs typeface="adonis-web" pitchFamily="34" charset="-120"/>
              </a:rPr>
              <a:t>Hyperparameter Tuning</a:t>
            </a:r>
            <a:endParaRPr lang="en-US" sz="2187" dirty="0"/>
          </a:p>
        </p:txBody>
      </p:sp>
      <p:sp>
        <p:nvSpPr>
          <p:cNvPr id="13" name="Text 7"/>
          <p:cNvSpPr/>
          <p:nvPr/>
        </p:nvSpPr>
        <p:spPr>
          <a:xfrm>
            <a:off x="9136380" y="4827389"/>
            <a:ext cx="2754035" cy="1421606"/>
          </a:xfrm>
          <a:prstGeom prst="rect">
            <a:avLst/>
          </a:prstGeom>
          <a:noFill/>
          <a:ln/>
        </p:spPr>
        <p:txBody>
          <a:bodyPr wrap="square" rtlCol="0" anchor="t"/>
          <a:lstStyle/>
          <a:p>
            <a:pPr marL="0" indent="0" algn="l">
              <a:lnSpc>
                <a:spcPts val="2799"/>
              </a:lnSpc>
              <a:buNone/>
            </a:pPr>
            <a:r>
              <a:rPr lang="en-US" sz="1750" dirty="0">
                <a:solidFill>
                  <a:srgbClr val="E2E6E9"/>
                </a:solidFill>
                <a:latin typeface="adonis-web" pitchFamily="34" charset="0"/>
                <a:ea typeface="adonis-web" pitchFamily="34" charset="-122"/>
                <a:cs typeface="adonis-web" pitchFamily="34" charset="-120"/>
              </a:rPr>
              <a:t>Optimize model parameters, such as the regularization strength, to improve the model's predictive accuracy.</a:t>
            </a:r>
            <a:endParaRPr lang="en-US" sz="175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txBody>
          <a:bodyPr/>
          <a:lstStyle/>
          <a:p>
            <a:endParaRPr lang="en-IN"/>
          </a:p>
        </p:txBody>
      </p:sp>
      <p:sp>
        <p:nvSpPr>
          <p:cNvPr id="4" name="Text 1"/>
          <p:cNvSpPr/>
          <p:nvPr/>
        </p:nvSpPr>
        <p:spPr>
          <a:xfrm>
            <a:off x="2517696" y="1411962"/>
            <a:ext cx="9513451" cy="694373"/>
          </a:xfrm>
          <a:prstGeom prst="rect">
            <a:avLst/>
          </a:prstGeom>
          <a:noFill/>
          <a:ln/>
        </p:spPr>
        <p:txBody>
          <a:bodyPr wrap="none" rtlCol="0" anchor="t"/>
          <a:lstStyle/>
          <a:p>
            <a:pPr marL="0" indent="0">
              <a:lnSpc>
                <a:spcPts val="5468"/>
              </a:lnSpc>
              <a:buNone/>
            </a:pPr>
            <a:r>
              <a:rPr lang="en-US" sz="4374" dirty="0">
                <a:solidFill>
                  <a:srgbClr val="F5F0F0"/>
                </a:solidFill>
                <a:latin typeface="adonis-web" pitchFamily="34" charset="0"/>
                <a:ea typeface="adonis-web" pitchFamily="34" charset="-122"/>
                <a:cs typeface="adonis-web" pitchFamily="34" charset="-120"/>
              </a:rPr>
              <a:t>Evaluating the Logistic Regression Model</a:t>
            </a:r>
            <a:endParaRPr lang="en-US" sz="4374" dirty="0"/>
          </a:p>
        </p:txBody>
      </p:sp>
      <p:sp>
        <p:nvSpPr>
          <p:cNvPr id="5" name="Shape 2"/>
          <p:cNvSpPr/>
          <p:nvPr/>
        </p:nvSpPr>
        <p:spPr>
          <a:xfrm>
            <a:off x="2517696" y="2550676"/>
            <a:ext cx="9594890" cy="4266962"/>
          </a:xfrm>
          <a:prstGeom prst="roundRect">
            <a:avLst>
              <a:gd name="adj" fmla="val 2343"/>
            </a:avLst>
          </a:prstGeom>
          <a:noFill/>
          <a:ln w="7620">
            <a:solidFill>
              <a:srgbClr val="FFFFFF">
                <a:alpha val="24000"/>
              </a:srgbClr>
            </a:solidFill>
            <a:prstDash val="solid"/>
          </a:ln>
        </p:spPr>
        <p:txBody>
          <a:bodyPr/>
          <a:lstStyle/>
          <a:p>
            <a:endParaRPr lang="en-IN"/>
          </a:p>
        </p:txBody>
      </p:sp>
      <p:sp>
        <p:nvSpPr>
          <p:cNvPr id="6" name="Shape 3"/>
          <p:cNvSpPr/>
          <p:nvPr/>
        </p:nvSpPr>
        <p:spPr>
          <a:xfrm>
            <a:off x="2525316" y="2558296"/>
            <a:ext cx="9579650" cy="637103"/>
          </a:xfrm>
          <a:prstGeom prst="rect">
            <a:avLst/>
          </a:prstGeom>
          <a:solidFill>
            <a:srgbClr val="FFFFFF">
              <a:alpha val="4000"/>
            </a:srgbClr>
          </a:solidFill>
          <a:ln/>
        </p:spPr>
        <p:txBody>
          <a:bodyPr/>
          <a:lstStyle/>
          <a:p>
            <a:endParaRPr lang="en-IN"/>
          </a:p>
        </p:txBody>
      </p:sp>
      <p:sp>
        <p:nvSpPr>
          <p:cNvPr id="7" name="Text 4"/>
          <p:cNvSpPr/>
          <p:nvPr/>
        </p:nvSpPr>
        <p:spPr>
          <a:xfrm>
            <a:off x="2747605" y="2699147"/>
            <a:ext cx="4341614" cy="355402"/>
          </a:xfrm>
          <a:prstGeom prst="rect">
            <a:avLst/>
          </a:prstGeom>
          <a:noFill/>
          <a:ln/>
        </p:spPr>
        <p:txBody>
          <a:bodyPr wrap="none" rtlCol="0" anchor="t"/>
          <a:lstStyle/>
          <a:p>
            <a:pPr marL="0" indent="0">
              <a:lnSpc>
                <a:spcPts val="2799"/>
              </a:lnSpc>
              <a:buNone/>
            </a:pPr>
            <a:r>
              <a:rPr lang="en-US" sz="1750" dirty="0">
                <a:solidFill>
                  <a:srgbClr val="E2E6E9"/>
                </a:solidFill>
                <a:latin typeface="adonis-web" pitchFamily="34" charset="0"/>
                <a:ea typeface="adonis-web" pitchFamily="34" charset="-122"/>
                <a:cs typeface="adonis-web" pitchFamily="34" charset="-120"/>
              </a:rPr>
              <a:t>Metric</a:t>
            </a:r>
            <a:endParaRPr lang="en-US" sz="1750" dirty="0"/>
          </a:p>
        </p:txBody>
      </p:sp>
      <p:sp>
        <p:nvSpPr>
          <p:cNvPr id="8" name="Text 5"/>
          <p:cNvSpPr/>
          <p:nvPr/>
        </p:nvSpPr>
        <p:spPr>
          <a:xfrm>
            <a:off x="7541181" y="2699147"/>
            <a:ext cx="4341614" cy="355402"/>
          </a:xfrm>
          <a:prstGeom prst="rect">
            <a:avLst/>
          </a:prstGeom>
          <a:noFill/>
          <a:ln/>
        </p:spPr>
        <p:txBody>
          <a:bodyPr wrap="none" rtlCol="0" anchor="t"/>
          <a:lstStyle/>
          <a:p>
            <a:pPr marL="0" indent="0">
              <a:lnSpc>
                <a:spcPts val="2799"/>
              </a:lnSpc>
              <a:buNone/>
            </a:pPr>
            <a:r>
              <a:rPr lang="en-US" sz="1750" dirty="0">
                <a:solidFill>
                  <a:srgbClr val="E2E6E9"/>
                </a:solidFill>
                <a:latin typeface="adonis-web" pitchFamily="34" charset="0"/>
                <a:ea typeface="adonis-web" pitchFamily="34" charset="-122"/>
                <a:cs typeface="adonis-web" pitchFamily="34" charset="-120"/>
              </a:rPr>
              <a:t>Description</a:t>
            </a:r>
            <a:endParaRPr lang="en-US" sz="1750" dirty="0"/>
          </a:p>
        </p:txBody>
      </p:sp>
      <p:sp>
        <p:nvSpPr>
          <p:cNvPr id="9" name="Shape 6"/>
          <p:cNvSpPr/>
          <p:nvPr/>
        </p:nvSpPr>
        <p:spPr>
          <a:xfrm>
            <a:off x="2525316" y="3195399"/>
            <a:ext cx="9579650" cy="637103"/>
          </a:xfrm>
          <a:prstGeom prst="rect">
            <a:avLst/>
          </a:prstGeom>
          <a:solidFill>
            <a:srgbClr val="000000">
              <a:alpha val="4000"/>
            </a:srgbClr>
          </a:solidFill>
          <a:ln/>
        </p:spPr>
        <p:txBody>
          <a:bodyPr/>
          <a:lstStyle/>
          <a:p>
            <a:endParaRPr lang="en-IN"/>
          </a:p>
        </p:txBody>
      </p:sp>
      <p:sp>
        <p:nvSpPr>
          <p:cNvPr id="10" name="Text 7"/>
          <p:cNvSpPr/>
          <p:nvPr/>
        </p:nvSpPr>
        <p:spPr>
          <a:xfrm>
            <a:off x="2747605" y="3336250"/>
            <a:ext cx="4341614" cy="355402"/>
          </a:xfrm>
          <a:prstGeom prst="rect">
            <a:avLst/>
          </a:prstGeom>
          <a:noFill/>
          <a:ln/>
        </p:spPr>
        <p:txBody>
          <a:bodyPr wrap="none" rtlCol="0" anchor="t"/>
          <a:lstStyle/>
          <a:p>
            <a:pPr marL="0" indent="0">
              <a:lnSpc>
                <a:spcPts val="2799"/>
              </a:lnSpc>
              <a:buNone/>
            </a:pPr>
            <a:r>
              <a:rPr lang="en-US" sz="1750" dirty="0">
                <a:solidFill>
                  <a:srgbClr val="E2E6E9"/>
                </a:solidFill>
                <a:latin typeface="adonis-web" pitchFamily="34" charset="0"/>
                <a:ea typeface="adonis-web" pitchFamily="34" charset="-122"/>
                <a:cs typeface="adonis-web" pitchFamily="34" charset="-120"/>
              </a:rPr>
              <a:t>Accuracy</a:t>
            </a:r>
            <a:endParaRPr lang="en-US" sz="1750" dirty="0"/>
          </a:p>
        </p:txBody>
      </p:sp>
      <p:sp>
        <p:nvSpPr>
          <p:cNvPr id="11" name="Text 8"/>
          <p:cNvSpPr/>
          <p:nvPr/>
        </p:nvSpPr>
        <p:spPr>
          <a:xfrm>
            <a:off x="7541181" y="3336250"/>
            <a:ext cx="4341614" cy="355402"/>
          </a:xfrm>
          <a:prstGeom prst="rect">
            <a:avLst/>
          </a:prstGeom>
          <a:noFill/>
          <a:ln/>
        </p:spPr>
        <p:txBody>
          <a:bodyPr wrap="none" rtlCol="0" anchor="t"/>
          <a:lstStyle/>
          <a:p>
            <a:pPr marL="0" indent="0">
              <a:lnSpc>
                <a:spcPts val="2799"/>
              </a:lnSpc>
              <a:buNone/>
            </a:pPr>
            <a:r>
              <a:rPr lang="en-US" sz="1750" dirty="0">
                <a:solidFill>
                  <a:srgbClr val="E2E6E9"/>
                </a:solidFill>
                <a:latin typeface="adonis-web" pitchFamily="34" charset="0"/>
                <a:ea typeface="adonis-web" pitchFamily="34" charset="-122"/>
                <a:cs typeface="adonis-web" pitchFamily="34" charset="-120"/>
              </a:rPr>
              <a:t>Overall percentage of correct predictions</a:t>
            </a:r>
            <a:endParaRPr lang="en-US" sz="1750" dirty="0"/>
          </a:p>
        </p:txBody>
      </p:sp>
      <p:sp>
        <p:nvSpPr>
          <p:cNvPr id="12" name="Shape 9"/>
          <p:cNvSpPr/>
          <p:nvPr/>
        </p:nvSpPr>
        <p:spPr>
          <a:xfrm>
            <a:off x="2525316" y="3832503"/>
            <a:ext cx="9579650" cy="992505"/>
          </a:xfrm>
          <a:prstGeom prst="rect">
            <a:avLst/>
          </a:prstGeom>
          <a:solidFill>
            <a:srgbClr val="FFFFFF">
              <a:alpha val="4000"/>
            </a:srgbClr>
          </a:solidFill>
          <a:ln/>
        </p:spPr>
        <p:txBody>
          <a:bodyPr/>
          <a:lstStyle/>
          <a:p>
            <a:endParaRPr lang="en-IN"/>
          </a:p>
        </p:txBody>
      </p:sp>
      <p:sp>
        <p:nvSpPr>
          <p:cNvPr id="13" name="Text 10"/>
          <p:cNvSpPr/>
          <p:nvPr/>
        </p:nvSpPr>
        <p:spPr>
          <a:xfrm>
            <a:off x="2747605" y="3973354"/>
            <a:ext cx="4341614" cy="355402"/>
          </a:xfrm>
          <a:prstGeom prst="rect">
            <a:avLst/>
          </a:prstGeom>
          <a:noFill/>
          <a:ln/>
        </p:spPr>
        <p:txBody>
          <a:bodyPr wrap="none" rtlCol="0" anchor="t"/>
          <a:lstStyle/>
          <a:p>
            <a:pPr marL="0" indent="0">
              <a:lnSpc>
                <a:spcPts val="2799"/>
              </a:lnSpc>
              <a:buNone/>
            </a:pPr>
            <a:r>
              <a:rPr lang="en-US" sz="1750" dirty="0">
                <a:solidFill>
                  <a:srgbClr val="E2E6E9"/>
                </a:solidFill>
                <a:latin typeface="adonis-web" pitchFamily="34" charset="0"/>
                <a:ea typeface="adonis-web" pitchFamily="34" charset="-122"/>
                <a:cs typeface="adonis-web" pitchFamily="34" charset="-120"/>
              </a:rPr>
              <a:t>Precision</a:t>
            </a:r>
            <a:endParaRPr lang="en-US" sz="1750" dirty="0"/>
          </a:p>
        </p:txBody>
      </p:sp>
      <p:sp>
        <p:nvSpPr>
          <p:cNvPr id="14" name="Text 11"/>
          <p:cNvSpPr/>
          <p:nvPr/>
        </p:nvSpPr>
        <p:spPr>
          <a:xfrm>
            <a:off x="7541181" y="3973354"/>
            <a:ext cx="4341614" cy="710803"/>
          </a:xfrm>
          <a:prstGeom prst="rect">
            <a:avLst/>
          </a:prstGeom>
          <a:noFill/>
          <a:ln/>
        </p:spPr>
        <p:txBody>
          <a:bodyPr wrap="square" rtlCol="0" anchor="t"/>
          <a:lstStyle/>
          <a:p>
            <a:pPr marL="0" indent="0">
              <a:lnSpc>
                <a:spcPts val="2799"/>
              </a:lnSpc>
              <a:buNone/>
            </a:pPr>
            <a:r>
              <a:rPr lang="en-US" sz="1750" dirty="0">
                <a:solidFill>
                  <a:srgbClr val="E2E6E9"/>
                </a:solidFill>
                <a:latin typeface="adonis-web" pitchFamily="34" charset="0"/>
                <a:ea typeface="adonis-web" pitchFamily="34" charset="-122"/>
                <a:cs typeface="adonis-web" pitchFamily="34" charset="-120"/>
              </a:rPr>
              <a:t>Percentage of true fraudulent transactions among all predicted fraudulent transactions</a:t>
            </a:r>
            <a:endParaRPr lang="en-US" sz="1750" dirty="0"/>
          </a:p>
        </p:txBody>
      </p:sp>
      <p:sp>
        <p:nvSpPr>
          <p:cNvPr id="15" name="Shape 12"/>
          <p:cNvSpPr/>
          <p:nvPr/>
        </p:nvSpPr>
        <p:spPr>
          <a:xfrm>
            <a:off x="2525316" y="4825008"/>
            <a:ext cx="9579650" cy="992505"/>
          </a:xfrm>
          <a:prstGeom prst="rect">
            <a:avLst/>
          </a:prstGeom>
          <a:solidFill>
            <a:srgbClr val="000000">
              <a:alpha val="4000"/>
            </a:srgbClr>
          </a:solidFill>
          <a:ln/>
        </p:spPr>
        <p:txBody>
          <a:bodyPr/>
          <a:lstStyle/>
          <a:p>
            <a:endParaRPr lang="en-IN"/>
          </a:p>
        </p:txBody>
      </p:sp>
      <p:sp>
        <p:nvSpPr>
          <p:cNvPr id="16" name="Text 13"/>
          <p:cNvSpPr/>
          <p:nvPr/>
        </p:nvSpPr>
        <p:spPr>
          <a:xfrm>
            <a:off x="2747605" y="4965859"/>
            <a:ext cx="4341614" cy="355402"/>
          </a:xfrm>
          <a:prstGeom prst="rect">
            <a:avLst/>
          </a:prstGeom>
          <a:noFill/>
          <a:ln/>
        </p:spPr>
        <p:txBody>
          <a:bodyPr wrap="none" rtlCol="0" anchor="t"/>
          <a:lstStyle/>
          <a:p>
            <a:pPr marL="0" indent="0">
              <a:lnSpc>
                <a:spcPts val="2799"/>
              </a:lnSpc>
              <a:buNone/>
            </a:pPr>
            <a:r>
              <a:rPr lang="en-US" sz="1750" dirty="0">
                <a:solidFill>
                  <a:srgbClr val="E2E6E9"/>
                </a:solidFill>
                <a:latin typeface="adonis-web" pitchFamily="34" charset="0"/>
                <a:ea typeface="adonis-web" pitchFamily="34" charset="-122"/>
                <a:cs typeface="adonis-web" pitchFamily="34" charset="-120"/>
              </a:rPr>
              <a:t>Recall</a:t>
            </a:r>
            <a:endParaRPr lang="en-US" sz="1750" dirty="0"/>
          </a:p>
        </p:txBody>
      </p:sp>
      <p:sp>
        <p:nvSpPr>
          <p:cNvPr id="17" name="Text 14"/>
          <p:cNvSpPr/>
          <p:nvPr/>
        </p:nvSpPr>
        <p:spPr>
          <a:xfrm>
            <a:off x="7541181" y="4965859"/>
            <a:ext cx="4341614" cy="710803"/>
          </a:xfrm>
          <a:prstGeom prst="rect">
            <a:avLst/>
          </a:prstGeom>
          <a:noFill/>
          <a:ln/>
        </p:spPr>
        <p:txBody>
          <a:bodyPr wrap="square" rtlCol="0" anchor="t"/>
          <a:lstStyle/>
          <a:p>
            <a:pPr marL="0" indent="0">
              <a:lnSpc>
                <a:spcPts val="2799"/>
              </a:lnSpc>
              <a:buNone/>
            </a:pPr>
            <a:r>
              <a:rPr lang="en-US" sz="1750" dirty="0">
                <a:solidFill>
                  <a:srgbClr val="E2E6E9"/>
                </a:solidFill>
                <a:latin typeface="adonis-web" pitchFamily="34" charset="0"/>
                <a:ea typeface="adonis-web" pitchFamily="34" charset="-122"/>
                <a:cs typeface="adonis-web" pitchFamily="34" charset="-120"/>
              </a:rPr>
              <a:t>Percentage of true fraudulent transactions correctly identified by the model</a:t>
            </a:r>
            <a:endParaRPr lang="en-US" sz="1750" dirty="0"/>
          </a:p>
        </p:txBody>
      </p:sp>
      <p:sp>
        <p:nvSpPr>
          <p:cNvPr id="18" name="Shape 15"/>
          <p:cNvSpPr/>
          <p:nvPr/>
        </p:nvSpPr>
        <p:spPr>
          <a:xfrm>
            <a:off x="2525316" y="5817513"/>
            <a:ext cx="9579650" cy="992505"/>
          </a:xfrm>
          <a:prstGeom prst="rect">
            <a:avLst/>
          </a:prstGeom>
          <a:solidFill>
            <a:srgbClr val="FFFFFF">
              <a:alpha val="4000"/>
            </a:srgbClr>
          </a:solidFill>
          <a:ln/>
        </p:spPr>
        <p:txBody>
          <a:bodyPr/>
          <a:lstStyle/>
          <a:p>
            <a:endParaRPr lang="en-IN"/>
          </a:p>
        </p:txBody>
      </p:sp>
      <p:sp>
        <p:nvSpPr>
          <p:cNvPr id="19" name="Text 16"/>
          <p:cNvSpPr/>
          <p:nvPr/>
        </p:nvSpPr>
        <p:spPr>
          <a:xfrm>
            <a:off x="2747605" y="5958364"/>
            <a:ext cx="4341614" cy="355402"/>
          </a:xfrm>
          <a:prstGeom prst="rect">
            <a:avLst/>
          </a:prstGeom>
          <a:noFill/>
          <a:ln/>
        </p:spPr>
        <p:txBody>
          <a:bodyPr wrap="none" rtlCol="0" anchor="t"/>
          <a:lstStyle/>
          <a:p>
            <a:pPr marL="0" indent="0">
              <a:lnSpc>
                <a:spcPts val="2799"/>
              </a:lnSpc>
              <a:buNone/>
            </a:pPr>
            <a:r>
              <a:rPr lang="en-US" sz="1750" dirty="0">
                <a:solidFill>
                  <a:srgbClr val="E2E6E9"/>
                </a:solidFill>
                <a:latin typeface="adonis-web" pitchFamily="34" charset="0"/>
                <a:ea typeface="adonis-web" pitchFamily="34" charset="-122"/>
                <a:cs typeface="adonis-web" pitchFamily="34" charset="-120"/>
              </a:rPr>
              <a:t>F1-Score</a:t>
            </a:r>
            <a:endParaRPr lang="en-US" sz="1750" dirty="0"/>
          </a:p>
        </p:txBody>
      </p:sp>
      <p:sp>
        <p:nvSpPr>
          <p:cNvPr id="20" name="Text 17"/>
          <p:cNvSpPr/>
          <p:nvPr/>
        </p:nvSpPr>
        <p:spPr>
          <a:xfrm>
            <a:off x="7541181" y="5958364"/>
            <a:ext cx="4341614" cy="710803"/>
          </a:xfrm>
          <a:prstGeom prst="rect">
            <a:avLst/>
          </a:prstGeom>
          <a:noFill/>
          <a:ln/>
        </p:spPr>
        <p:txBody>
          <a:bodyPr wrap="square" rtlCol="0" anchor="t"/>
          <a:lstStyle/>
          <a:p>
            <a:pPr marL="0" indent="0">
              <a:lnSpc>
                <a:spcPts val="2799"/>
              </a:lnSpc>
              <a:buNone/>
            </a:pPr>
            <a:r>
              <a:rPr lang="en-US" sz="1750" dirty="0">
                <a:solidFill>
                  <a:srgbClr val="E2E6E9"/>
                </a:solidFill>
                <a:latin typeface="adonis-web" pitchFamily="34" charset="0"/>
                <a:ea typeface="adonis-web" pitchFamily="34" charset="-122"/>
                <a:cs typeface="adonis-web" pitchFamily="34" charset="-120"/>
              </a:rPr>
              <a:t>Harmonic mean of precision and recall, a balanced measure of model performance</a:t>
            </a:r>
            <a:endParaRPr lang="en-US" sz="175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txBody>
          <a:bodyPr/>
          <a:lstStyle/>
          <a:p>
            <a:endParaRPr lang="en-IN"/>
          </a:p>
        </p:txBody>
      </p:sp>
      <p:sp>
        <p:nvSpPr>
          <p:cNvPr id="4" name="Text 1"/>
          <p:cNvSpPr/>
          <p:nvPr/>
        </p:nvSpPr>
        <p:spPr>
          <a:xfrm>
            <a:off x="2517696" y="563387"/>
            <a:ext cx="9594890" cy="355402"/>
          </a:xfrm>
          <a:prstGeom prst="rect">
            <a:avLst/>
          </a:prstGeom>
          <a:noFill/>
          <a:ln/>
        </p:spPr>
        <p:txBody>
          <a:bodyPr wrap="none" rtlCol="0" anchor="t"/>
          <a:lstStyle/>
          <a:p>
            <a:pPr marL="0" indent="0" algn="ctr">
              <a:lnSpc>
                <a:spcPts val="2799"/>
              </a:lnSpc>
              <a:buNone/>
            </a:pPr>
            <a:r>
              <a:rPr lang="en-US" sz="4000" dirty="0">
                <a:solidFill>
                  <a:srgbClr val="E2E6E9"/>
                </a:solidFill>
                <a:latin typeface="adonis-web" pitchFamily="34" charset="0"/>
                <a:ea typeface="adonis-web" pitchFamily="34" charset="-122"/>
                <a:cs typeface="adonis-web" pitchFamily="34" charset="-120"/>
              </a:rPr>
              <a:t>Logistic Regression</a:t>
            </a:r>
            <a:endParaRPr lang="en-US" sz="4000" dirty="0"/>
          </a:p>
        </p:txBody>
      </p:sp>
      <p:pic>
        <p:nvPicPr>
          <p:cNvPr id="5" name="Image 1" descr="preencoded.png"/>
          <p:cNvPicPr>
            <a:picLocks noChangeAspect="1"/>
          </p:cNvPicPr>
          <p:nvPr/>
        </p:nvPicPr>
        <p:blipFill rotWithShape="1">
          <a:blip r:embed="rId4"/>
          <a:srcRect r="56855"/>
          <a:stretch/>
        </p:blipFill>
        <p:spPr>
          <a:xfrm>
            <a:off x="4249163" y="1431790"/>
            <a:ext cx="6770586" cy="2534420"/>
          </a:xfrm>
          <a:prstGeom prst="rect">
            <a:avLst/>
          </a:prstGeom>
        </p:spPr>
      </p:pic>
      <p:sp>
        <p:nvSpPr>
          <p:cNvPr id="6" name="Text 2"/>
          <p:cNvSpPr/>
          <p:nvPr/>
        </p:nvSpPr>
        <p:spPr>
          <a:xfrm>
            <a:off x="2837011" y="4307643"/>
            <a:ext cx="9594890" cy="355402"/>
          </a:xfrm>
          <a:prstGeom prst="rect">
            <a:avLst/>
          </a:prstGeom>
          <a:noFill/>
          <a:ln/>
        </p:spPr>
        <p:txBody>
          <a:bodyPr wrap="none" rtlCol="0" anchor="t"/>
          <a:lstStyle/>
          <a:p>
            <a:pPr marL="0" indent="0" algn="ctr">
              <a:lnSpc>
                <a:spcPts val="2799"/>
              </a:lnSpc>
              <a:buNone/>
            </a:pPr>
            <a:r>
              <a:rPr lang="en-US" sz="4000" dirty="0">
                <a:solidFill>
                  <a:srgbClr val="E2E6E9"/>
                </a:solidFill>
                <a:latin typeface="adonis-web" pitchFamily="34" charset="0"/>
                <a:ea typeface="adonis-web" pitchFamily="34" charset="-122"/>
                <a:cs typeface="adonis-web" pitchFamily="34" charset="-120"/>
              </a:rPr>
              <a:t>Decision Tree Classifier</a:t>
            </a:r>
            <a:endParaRPr lang="en-US" sz="4000" dirty="0"/>
          </a:p>
        </p:txBody>
      </p:sp>
      <p:pic>
        <p:nvPicPr>
          <p:cNvPr id="7" name="Image 2" descr="preencoded.png"/>
          <p:cNvPicPr>
            <a:picLocks noChangeAspect="1"/>
          </p:cNvPicPr>
          <p:nvPr/>
        </p:nvPicPr>
        <p:blipFill rotWithShape="1">
          <a:blip r:embed="rId5"/>
          <a:srcRect r="56973"/>
          <a:stretch/>
        </p:blipFill>
        <p:spPr>
          <a:xfrm>
            <a:off x="4181612" y="4937140"/>
            <a:ext cx="6905688" cy="265238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txBody>
          <a:bodyPr/>
          <a:lstStyle/>
          <a:p>
            <a:endParaRPr lang="en-IN"/>
          </a:p>
        </p:txBody>
      </p:sp>
      <p:sp>
        <p:nvSpPr>
          <p:cNvPr id="4" name="Text 1"/>
          <p:cNvSpPr/>
          <p:nvPr/>
        </p:nvSpPr>
        <p:spPr>
          <a:xfrm>
            <a:off x="2517696" y="2205633"/>
            <a:ext cx="8923496" cy="694373"/>
          </a:xfrm>
          <a:prstGeom prst="rect">
            <a:avLst/>
          </a:prstGeom>
          <a:noFill/>
          <a:ln/>
        </p:spPr>
        <p:txBody>
          <a:bodyPr wrap="none" rtlCol="0" anchor="t"/>
          <a:lstStyle/>
          <a:p>
            <a:pPr marL="0" indent="0">
              <a:lnSpc>
                <a:spcPts val="5468"/>
              </a:lnSpc>
              <a:buNone/>
            </a:pPr>
            <a:r>
              <a:rPr lang="en-US" sz="4374" dirty="0">
                <a:solidFill>
                  <a:srgbClr val="F5F0F0"/>
                </a:solidFill>
                <a:latin typeface="adonis-web" pitchFamily="34" charset="0"/>
                <a:ea typeface="adonis-web" pitchFamily="34" charset="-122"/>
                <a:cs typeface="adonis-web" pitchFamily="34" charset="-120"/>
              </a:rPr>
              <a:t>Deploying the Fraud Detection System</a:t>
            </a:r>
            <a:endParaRPr lang="en-US" sz="4374" dirty="0"/>
          </a:p>
        </p:txBody>
      </p:sp>
      <p:pic>
        <p:nvPicPr>
          <p:cNvPr id="5" name="Image 1" descr="preencoded.png"/>
          <p:cNvPicPr>
            <a:picLocks noChangeAspect="1"/>
          </p:cNvPicPr>
          <p:nvPr/>
        </p:nvPicPr>
        <p:blipFill>
          <a:blip r:embed="rId4"/>
          <a:stretch>
            <a:fillRect/>
          </a:stretch>
        </p:blipFill>
        <p:spPr>
          <a:xfrm>
            <a:off x="2517696" y="3344347"/>
            <a:ext cx="555427" cy="555427"/>
          </a:xfrm>
          <a:prstGeom prst="rect">
            <a:avLst/>
          </a:prstGeom>
        </p:spPr>
      </p:pic>
      <p:sp>
        <p:nvSpPr>
          <p:cNvPr id="6" name="Text 2"/>
          <p:cNvSpPr/>
          <p:nvPr/>
        </p:nvSpPr>
        <p:spPr>
          <a:xfrm>
            <a:off x="2517696" y="4121944"/>
            <a:ext cx="2777490" cy="347186"/>
          </a:xfrm>
          <a:prstGeom prst="rect">
            <a:avLst/>
          </a:prstGeom>
          <a:noFill/>
          <a:ln/>
        </p:spPr>
        <p:txBody>
          <a:bodyPr wrap="none" rtlCol="0" anchor="t"/>
          <a:lstStyle/>
          <a:p>
            <a:pPr marL="0" indent="0" algn="l">
              <a:lnSpc>
                <a:spcPts val="2734"/>
              </a:lnSpc>
              <a:buNone/>
            </a:pPr>
            <a:r>
              <a:rPr lang="en-US" sz="2187" dirty="0">
                <a:solidFill>
                  <a:srgbClr val="E2E6E9"/>
                </a:solidFill>
                <a:latin typeface="adonis-web" pitchFamily="34" charset="0"/>
                <a:ea typeface="adonis-web" pitchFamily="34" charset="-122"/>
                <a:cs typeface="adonis-web" pitchFamily="34" charset="-120"/>
              </a:rPr>
              <a:t>Real-Time Detection</a:t>
            </a:r>
            <a:endParaRPr lang="en-US" sz="2187" dirty="0"/>
          </a:p>
        </p:txBody>
      </p:sp>
      <p:sp>
        <p:nvSpPr>
          <p:cNvPr id="7" name="Text 3"/>
          <p:cNvSpPr/>
          <p:nvPr/>
        </p:nvSpPr>
        <p:spPr>
          <a:xfrm>
            <a:off x="2517696" y="4602361"/>
            <a:ext cx="2976086" cy="1421606"/>
          </a:xfrm>
          <a:prstGeom prst="rect">
            <a:avLst/>
          </a:prstGeom>
          <a:noFill/>
          <a:ln/>
        </p:spPr>
        <p:txBody>
          <a:bodyPr wrap="square" rtlCol="0" anchor="t"/>
          <a:lstStyle/>
          <a:p>
            <a:pPr marL="0" indent="0" algn="l">
              <a:lnSpc>
                <a:spcPts val="2799"/>
              </a:lnSpc>
              <a:buNone/>
            </a:pPr>
            <a:r>
              <a:rPr lang="en-US" sz="1750" dirty="0">
                <a:solidFill>
                  <a:srgbClr val="E2E6E9"/>
                </a:solidFill>
                <a:latin typeface="adonis-web" pitchFamily="34" charset="0"/>
                <a:ea typeface="adonis-web" pitchFamily="34" charset="-122"/>
                <a:cs typeface="adonis-web" pitchFamily="34" charset="-120"/>
              </a:rPr>
              <a:t>The logistic regression model can be integrated into a live transaction processing system to identify fraud in real-time.</a:t>
            </a:r>
            <a:endParaRPr lang="en-US" sz="1750" dirty="0"/>
          </a:p>
        </p:txBody>
      </p:sp>
      <p:pic>
        <p:nvPicPr>
          <p:cNvPr id="8" name="Image 2" descr="preencoded.png"/>
          <p:cNvPicPr>
            <a:picLocks noChangeAspect="1"/>
          </p:cNvPicPr>
          <p:nvPr/>
        </p:nvPicPr>
        <p:blipFill>
          <a:blip r:embed="rId5"/>
          <a:stretch>
            <a:fillRect/>
          </a:stretch>
        </p:blipFill>
        <p:spPr>
          <a:xfrm>
            <a:off x="5827038" y="3344347"/>
            <a:ext cx="555427" cy="555427"/>
          </a:xfrm>
          <a:prstGeom prst="rect">
            <a:avLst/>
          </a:prstGeom>
        </p:spPr>
      </p:pic>
      <p:sp>
        <p:nvSpPr>
          <p:cNvPr id="9" name="Text 4"/>
          <p:cNvSpPr/>
          <p:nvPr/>
        </p:nvSpPr>
        <p:spPr>
          <a:xfrm>
            <a:off x="5827038" y="4121944"/>
            <a:ext cx="2777490" cy="347186"/>
          </a:xfrm>
          <a:prstGeom prst="rect">
            <a:avLst/>
          </a:prstGeom>
          <a:noFill/>
          <a:ln/>
        </p:spPr>
        <p:txBody>
          <a:bodyPr wrap="none" rtlCol="0" anchor="t"/>
          <a:lstStyle/>
          <a:p>
            <a:pPr marL="0" indent="0" algn="l">
              <a:lnSpc>
                <a:spcPts val="2734"/>
              </a:lnSpc>
              <a:buNone/>
            </a:pPr>
            <a:r>
              <a:rPr lang="en-US" sz="2187" dirty="0">
                <a:solidFill>
                  <a:srgbClr val="E2E6E9"/>
                </a:solidFill>
                <a:latin typeface="adonis-web" pitchFamily="34" charset="0"/>
                <a:ea typeface="adonis-web" pitchFamily="34" charset="-122"/>
                <a:cs typeface="adonis-web" pitchFamily="34" charset="-120"/>
              </a:rPr>
              <a:t>Fraud Alerts</a:t>
            </a:r>
            <a:endParaRPr lang="en-US" sz="2187" dirty="0"/>
          </a:p>
        </p:txBody>
      </p:sp>
      <p:sp>
        <p:nvSpPr>
          <p:cNvPr id="10" name="Text 5"/>
          <p:cNvSpPr/>
          <p:nvPr/>
        </p:nvSpPr>
        <p:spPr>
          <a:xfrm>
            <a:off x="5827038" y="4602361"/>
            <a:ext cx="2976086" cy="1421606"/>
          </a:xfrm>
          <a:prstGeom prst="rect">
            <a:avLst/>
          </a:prstGeom>
          <a:noFill/>
          <a:ln/>
        </p:spPr>
        <p:txBody>
          <a:bodyPr wrap="square" rtlCol="0" anchor="t"/>
          <a:lstStyle/>
          <a:p>
            <a:pPr marL="0" indent="0" algn="l">
              <a:lnSpc>
                <a:spcPts val="2799"/>
              </a:lnSpc>
              <a:buNone/>
            </a:pPr>
            <a:r>
              <a:rPr lang="en-US" sz="1750" dirty="0">
                <a:solidFill>
                  <a:srgbClr val="E2E6E9"/>
                </a:solidFill>
                <a:latin typeface="adonis-web" pitchFamily="34" charset="0"/>
                <a:ea typeface="adonis-web" pitchFamily="34" charset="-122"/>
                <a:cs typeface="adonis-web" pitchFamily="34" charset="-120"/>
              </a:rPr>
              <a:t>Flagged transactions can trigger immediate alerts, allowing prompt action to be taken and losses to be minimized.</a:t>
            </a:r>
            <a:endParaRPr lang="en-US" sz="1750" dirty="0"/>
          </a:p>
        </p:txBody>
      </p:sp>
      <p:pic>
        <p:nvPicPr>
          <p:cNvPr id="11" name="Image 3" descr="preencoded.png"/>
          <p:cNvPicPr>
            <a:picLocks noChangeAspect="1"/>
          </p:cNvPicPr>
          <p:nvPr/>
        </p:nvPicPr>
        <p:blipFill>
          <a:blip r:embed="rId6"/>
          <a:stretch>
            <a:fillRect/>
          </a:stretch>
        </p:blipFill>
        <p:spPr>
          <a:xfrm>
            <a:off x="9136380" y="3344347"/>
            <a:ext cx="555427" cy="555427"/>
          </a:xfrm>
          <a:prstGeom prst="rect">
            <a:avLst/>
          </a:prstGeom>
        </p:spPr>
      </p:pic>
      <p:sp>
        <p:nvSpPr>
          <p:cNvPr id="12" name="Text 6"/>
          <p:cNvSpPr/>
          <p:nvPr/>
        </p:nvSpPr>
        <p:spPr>
          <a:xfrm>
            <a:off x="9136380" y="4121944"/>
            <a:ext cx="2777490" cy="347186"/>
          </a:xfrm>
          <a:prstGeom prst="rect">
            <a:avLst/>
          </a:prstGeom>
          <a:noFill/>
          <a:ln/>
        </p:spPr>
        <p:txBody>
          <a:bodyPr wrap="none" rtlCol="0" anchor="t"/>
          <a:lstStyle/>
          <a:p>
            <a:pPr marL="0" indent="0" algn="l">
              <a:lnSpc>
                <a:spcPts val="2734"/>
              </a:lnSpc>
              <a:buNone/>
            </a:pPr>
            <a:r>
              <a:rPr lang="en-US" sz="2187" dirty="0">
                <a:solidFill>
                  <a:srgbClr val="E2E6E9"/>
                </a:solidFill>
                <a:latin typeface="adonis-web" pitchFamily="34" charset="0"/>
                <a:ea typeface="adonis-web" pitchFamily="34" charset="-122"/>
                <a:cs typeface="adonis-web" pitchFamily="34" charset="-120"/>
              </a:rPr>
              <a:t>Monitoring Dashboard</a:t>
            </a:r>
            <a:endParaRPr lang="en-US" sz="2187" dirty="0"/>
          </a:p>
        </p:txBody>
      </p:sp>
      <p:sp>
        <p:nvSpPr>
          <p:cNvPr id="13" name="Text 7"/>
          <p:cNvSpPr/>
          <p:nvPr/>
        </p:nvSpPr>
        <p:spPr>
          <a:xfrm>
            <a:off x="9136380" y="4602361"/>
            <a:ext cx="2976205" cy="1421606"/>
          </a:xfrm>
          <a:prstGeom prst="rect">
            <a:avLst/>
          </a:prstGeom>
          <a:noFill/>
          <a:ln/>
        </p:spPr>
        <p:txBody>
          <a:bodyPr wrap="square" rtlCol="0" anchor="t"/>
          <a:lstStyle/>
          <a:p>
            <a:pPr marL="0" indent="0" algn="l">
              <a:lnSpc>
                <a:spcPts val="2799"/>
              </a:lnSpc>
              <a:buNone/>
            </a:pPr>
            <a:r>
              <a:rPr lang="en-US" sz="1750" dirty="0">
                <a:solidFill>
                  <a:srgbClr val="E2E6E9"/>
                </a:solidFill>
                <a:latin typeface="adonis-web" pitchFamily="34" charset="0"/>
                <a:ea typeface="adonis-web" pitchFamily="34" charset="-122"/>
                <a:cs typeface="adonis-web" pitchFamily="34" charset="-120"/>
              </a:rPr>
              <a:t>A comprehensive dashboard can provide insights into the model's performance and track fraud trends over time.</a:t>
            </a:r>
            <a:endParaRPr lang="en-US" sz="175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txBody>
          <a:bodyPr/>
          <a:lstStyle/>
          <a:p>
            <a:endParaRPr lang="en-IN"/>
          </a:p>
        </p:txBody>
      </p:sp>
      <p:pic>
        <p:nvPicPr>
          <p:cNvPr id="4" name="Image 1" descr="preencoded.png"/>
          <p:cNvPicPr>
            <a:picLocks noChangeAspect="1"/>
          </p:cNvPicPr>
          <p:nvPr/>
        </p:nvPicPr>
        <p:blipFill>
          <a:blip r:embed="rId4"/>
          <a:stretch>
            <a:fillRect/>
          </a:stretch>
        </p:blipFill>
        <p:spPr>
          <a:xfrm>
            <a:off x="10980420" y="0"/>
            <a:ext cx="3657600" cy="8229600"/>
          </a:xfrm>
          <a:prstGeom prst="rect">
            <a:avLst/>
          </a:prstGeom>
        </p:spPr>
      </p:pic>
      <p:sp>
        <p:nvSpPr>
          <p:cNvPr id="5" name="Text 1"/>
          <p:cNvSpPr/>
          <p:nvPr/>
        </p:nvSpPr>
        <p:spPr>
          <a:xfrm>
            <a:off x="833199" y="1483638"/>
            <a:ext cx="8844082" cy="694373"/>
          </a:xfrm>
          <a:prstGeom prst="rect">
            <a:avLst/>
          </a:prstGeom>
          <a:noFill/>
          <a:ln/>
        </p:spPr>
        <p:txBody>
          <a:bodyPr wrap="none" rtlCol="0" anchor="t"/>
          <a:lstStyle/>
          <a:p>
            <a:pPr marL="0" indent="0">
              <a:lnSpc>
                <a:spcPts val="5468"/>
              </a:lnSpc>
              <a:buNone/>
            </a:pPr>
            <a:r>
              <a:rPr lang="en-US" sz="4374" dirty="0">
                <a:solidFill>
                  <a:srgbClr val="F5F0F0"/>
                </a:solidFill>
                <a:latin typeface="adonis-web" pitchFamily="34" charset="0"/>
                <a:ea typeface="adonis-web" pitchFamily="34" charset="-122"/>
                <a:cs typeface="adonis-web" pitchFamily="34" charset="-120"/>
              </a:rPr>
              <a:t>Conclusion and Future Considerations</a:t>
            </a:r>
            <a:endParaRPr lang="en-US" sz="4374" dirty="0"/>
          </a:p>
        </p:txBody>
      </p:sp>
      <p:sp>
        <p:nvSpPr>
          <p:cNvPr id="6" name="Shape 2"/>
          <p:cNvSpPr/>
          <p:nvPr/>
        </p:nvSpPr>
        <p:spPr>
          <a:xfrm>
            <a:off x="833199" y="2511266"/>
            <a:ext cx="4542115" cy="2361605"/>
          </a:xfrm>
          <a:prstGeom prst="roundRect">
            <a:avLst>
              <a:gd name="adj" fmla="val 4234"/>
            </a:avLst>
          </a:prstGeom>
          <a:solidFill>
            <a:srgbClr val="003180"/>
          </a:solidFill>
          <a:ln w="7620">
            <a:solidFill>
              <a:srgbClr val="194A99"/>
            </a:solidFill>
            <a:prstDash val="solid"/>
          </a:ln>
        </p:spPr>
        <p:txBody>
          <a:bodyPr/>
          <a:lstStyle/>
          <a:p>
            <a:endParaRPr lang="en-IN"/>
          </a:p>
        </p:txBody>
      </p:sp>
      <p:sp>
        <p:nvSpPr>
          <p:cNvPr id="7" name="Text 3"/>
          <p:cNvSpPr/>
          <p:nvPr/>
        </p:nvSpPr>
        <p:spPr>
          <a:xfrm>
            <a:off x="1062990" y="2741057"/>
            <a:ext cx="2959894" cy="347186"/>
          </a:xfrm>
          <a:prstGeom prst="rect">
            <a:avLst/>
          </a:prstGeom>
          <a:noFill/>
          <a:ln/>
        </p:spPr>
        <p:txBody>
          <a:bodyPr wrap="none" rtlCol="0" anchor="t"/>
          <a:lstStyle/>
          <a:p>
            <a:pPr marL="0" indent="0">
              <a:lnSpc>
                <a:spcPts val="2734"/>
              </a:lnSpc>
              <a:buNone/>
            </a:pPr>
            <a:r>
              <a:rPr lang="en-US" sz="2187" dirty="0">
                <a:solidFill>
                  <a:srgbClr val="E2E6E9"/>
                </a:solidFill>
                <a:latin typeface="adonis-web" pitchFamily="34" charset="0"/>
                <a:ea typeface="adonis-web" pitchFamily="34" charset="-122"/>
                <a:cs typeface="adonis-web" pitchFamily="34" charset="-120"/>
              </a:rPr>
              <a:t>Continuous Improvement</a:t>
            </a:r>
            <a:endParaRPr lang="en-US" sz="2187" dirty="0"/>
          </a:p>
        </p:txBody>
      </p:sp>
      <p:sp>
        <p:nvSpPr>
          <p:cNvPr id="8" name="Text 4"/>
          <p:cNvSpPr/>
          <p:nvPr/>
        </p:nvSpPr>
        <p:spPr>
          <a:xfrm>
            <a:off x="1062990" y="3221474"/>
            <a:ext cx="4082534" cy="1066205"/>
          </a:xfrm>
          <a:prstGeom prst="rect">
            <a:avLst/>
          </a:prstGeom>
          <a:noFill/>
          <a:ln/>
        </p:spPr>
        <p:txBody>
          <a:bodyPr wrap="square" rtlCol="0" anchor="t"/>
          <a:lstStyle/>
          <a:p>
            <a:pPr marL="0" indent="0">
              <a:lnSpc>
                <a:spcPts val="2799"/>
              </a:lnSpc>
              <a:buNone/>
            </a:pPr>
            <a:r>
              <a:rPr lang="en-US" sz="1750" dirty="0">
                <a:solidFill>
                  <a:srgbClr val="E2E6E9"/>
                </a:solidFill>
                <a:latin typeface="adonis-web" pitchFamily="34" charset="0"/>
                <a:ea typeface="adonis-web" pitchFamily="34" charset="-122"/>
                <a:cs typeface="adonis-web" pitchFamily="34" charset="-120"/>
              </a:rPr>
              <a:t>Regularly update the logistic regression model as new data becomes available to maintain its effectiveness.</a:t>
            </a:r>
            <a:endParaRPr lang="en-US" sz="1750" dirty="0"/>
          </a:p>
        </p:txBody>
      </p:sp>
      <p:sp>
        <p:nvSpPr>
          <p:cNvPr id="9" name="Shape 5"/>
          <p:cNvSpPr/>
          <p:nvPr/>
        </p:nvSpPr>
        <p:spPr>
          <a:xfrm>
            <a:off x="5597485" y="2511266"/>
            <a:ext cx="4542115" cy="2361605"/>
          </a:xfrm>
          <a:prstGeom prst="roundRect">
            <a:avLst>
              <a:gd name="adj" fmla="val 4234"/>
            </a:avLst>
          </a:prstGeom>
          <a:solidFill>
            <a:srgbClr val="003180"/>
          </a:solidFill>
          <a:ln w="7620">
            <a:solidFill>
              <a:srgbClr val="194A99"/>
            </a:solidFill>
            <a:prstDash val="solid"/>
          </a:ln>
        </p:spPr>
        <p:txBody>
          <a:bodyPr/>
          <a:lstStyle/>
          <a:p>
            <a:endParaRPr lang="en-IN"/>
          </a:p>
        </p:txBody>
      </p:sp>
      <p:sp>
        <p:nvSpPr>
          <p:cNvPr id="10" name="Text 6"/>
          <p:cNvSpPr/>
          <p:nvPr/>
        </p:nvSpPr>
        <p:spPr>
          <a:xfrm>
            <a:off x="5827276" y="2741057"/>
            <a:ext cx="2777490" cy="347186"/>
          </a:xfrm>
          <a:prstGeom prst="rect">
            <a:avLst/>
          </a:prstGeom>
          <a:noFill/>
          <a:ln/>
        </p:spPr>
        <p:txBody>
          <a:bodyPr wrap="none" rtlCol="0" anchor="t"/>
          <a:lstStyle/>
          <a:p>
            <a:pPr marL="0" indent="0">
              <a:lnSpc>
                <a:spcPts val="2734"/>
              </a:lnSpc>
              <a:buNone/>
            </a:pPr>
            <a:r>
              <a:rPr lang="en-US" sz="2187" dirty="0">
                <a:solidFill>
                  <a:srgbClr val="E2E6E9"/>
                </a:solidFill>
                <a:latin typeface="adonis-web" pitchFamily="34" charset="0"/>
                <a:ea typeface="adonis-web" pitchFamily="34" charset="-122"/>
                <a:cs typeface="adonis-web" pitchFamily="34" charset="-120"/>
              </a:rPr>
              <a:t>Exploring Other Models</a:t>
            </a:r>
            <a:endParaRPr lang="en-US" sz="2187" dirty="0"/>
          </a:p>
        </p:txBody>
      </p:sp>
      <p:sp>
        <p:nvSpPr>
          <p:cNvPr id="11" name="Text 7"/>
          <p:cNvSpPr/>
          <p:nvPr/>
        </p:nvSpPr>
        <p:spPr>
          <a:xfrm>
            <a:off x="5827276" y="3221474"/>
            <a:ext cx="4082534" cy="1421606"/>
          </a:xfrm>
          <a:prstGeom prst="rect">
            <a:avLst/>
          </a:prstGeom>
          <a:noFill/>
          <a:ln/>
        </p:spPr>
        <p:txBody>
          <a:bodyPr wrap="square" rtlCol="0" anchor="t"/>
          <a:lstStyle/>
          <a:p>
            <a:pPr marL="0" indent="0">
              <a:lnSpc>
                <a:spcPts val="2799"/>
              </a:lnSpc>
              <a:buNone/>
            </a:pPr>
            <a:r>
              <a:rPr lang="en-US" sz="1750" dirty="0">
                <a:solidFill>
                  <a:srgbClr val="E2E6E9"/>
                </a:solidFill>
                <a:latin typeface="adonis-web" pitchFamily="34" charset="0"/>
                <a:ea typeface="adonis-web" pitchFamily="34" charset="-122"/>
                <a:cs typeface="adonis-web" pitchFamily="34" charset="-120"/>
              </a:rPr>
              <a:t>Consider experimenting with other machine learning techniques, such as neural networks or random forests, to further enhance fraud detection accuracy.</a:t>
            </a:r>
            <a:endParaRPr lang="en-US" sz="1750" dirty="0"/>
          </a:p>
        </p:txBody>
      </p:sp>
      <p:sp>
        <p:nvSpPr>
          <p:cNvPr id="12" name="Shape 8"/>
          <p:cNvSpPr/>
          <p:nvPr/>
        </p:nvSpPr>
        <p:spPr>
          <a:xfrm>
            <a:off x="833199" y="5095042"/>
            <a:ext cx="9306401" cy="1650802"/>
          </a:xfrm>
          <a:prstGeom prst="roundRect">
            <a:avLst>
              <a:gd name="adj" fmla="val 6057"/>
            </a:avLst>
          </a:prstGeom>
          <a:solidFill>
            <a:srgbClr val="003180"/>
          </a:solidFill>
          <a:ln w="7620">
            <a:solidFill>
              <a:srgbClr val="194A99"/>
            </a:solidFill>
            <a:prstDash val="solid"/>
          </a:ln>
        </p:spPr>
        <p:txBody>
          <a:bodyPr/>
          <a:lstStyle/>
          <a:p>
            <a:endParaRPr lang="en-IN"/>
          </a:p>
        </p:txBody>
      </p:sp>
      <p:sp>
        <p:nvSpPr>
          <p:cNvPr id="13" name="Text 9"/>
          <p:cNvSpPr/>
          <p:nvPr/>
        </p:nvSpPr>
        <p:spPr>
          <a:xfrm>
            <a:off x="1062990" y="5324832"/>
            <a:ext cx="3380184" cy="347186"/>
          </a:xfrm>
          <a:prstGeom prst="rect">
            <a:avLst/>
          </a:prstGeom>
          <a:noFill/>
          <a:ln/>
        </p:spPr>
        <p:txBody>
          <a:bodyPr wrap="none" rtlCol="0" anchor="t"/>
          <a:lstStyle/>
          <a:p>
            <a:pPr marL="0" indent="0">
              <a:lnSpc>
                <a:spcPts val="2734"/>
              </a:lnSpc>
              <a:buNone/>
            </a:pPr>
            <a:r>
              <a:rPr lang="en-US" sz="2187" dirty="0">
                <a:solidFill>
                  <a:srgbClr val="E2E6E9"/>
                </a:solidFill>
                <a:latin typeface="adonis-web" pitchFamily="34" charset="0"/>
                <a:ea typeface="adonis-web" pitchFamily="34" charset="-122"/>
                <a:cs typeface="adonis-web" pitchFamily="34" charset="-120"/>
              </a:rPr>
              <a:t>Collaboration and Innovation</a:t>
            </a:r>
            <a:endParaRPr lang="en-US" sz="2187" dirty="0"/>
          </a:p>
        </p:txBody>
      </p:sp>
      <p:sp>
        <p:nvSpPr>
          <p:cNvPr id="14" name="Text 10"/>
          <p:cNvSpPr/>
          <p:nvPr/>
        </p:nvSpPr>
        <p:spPr>
          <a:xfrm>
            <a:off x="1062990" y="5805249"/>
            <a:ext cx="8846820" cy="710803"/>
          </a:xfrm>
          <a:prstGeom prst="rect">
            <a:avLst/>
          </a:prstGeom>
          <a:noFill/>
          <a:ln/>
        </p:spPr>
        <p:txBody>
          <a:bodyPr wrap="square" rtlCol="0" anchor="t"/>
          <a:lstStyle/>
          <a:p>
            <a:pPr marL="0" indent="0">
              <a:lnSpc>
                <a:spcPts val="2799"/>
              </a:lnSpc>
              <a:buNone/>
            </a:pPr>
            <a:r>
              <a:rPr lang="en-US" sz="1750" dirty="0">
                <a:solidFill>
                  <a:srgbClr val="E2E6E9"/>
                </a:solidFill>
                <a:latin typeface="adonis-web" pitchFamily="34" charset="0"/>
                <a:ea typeface="adonis-web" pitchFamily="34" charset="-122"/>
                <a:cs typeface="adonis-web" pitchFamily="34" charset="-120"/>
              </a:rPr>
              <a:t>Engage with industry experts and researchers to stay informed on the latest advancements in credit card fraud detection technology.</a:t>
            </a:r>
            <a:endParaRPr lang="en-US" sz="175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txBody>
          <a:bodyPr/>
          <a:lstStyle/>
          <a:p>
            <a:endParaRPr lang="en-IN"/>
          </a:p>
        </p:txBody>
      </p:sp>
      <p:pic>
        <p:nvPicPr>
          <p:cNvPr id="4" name="Image 1" descr="preencoded.png"/>
          <p:cNvPicPr>
            <a:picLocks noChangeAspect="1"/>
          </p:cNvPicPr>
          <p:nvPr/>
        </p:nvPicPr>
        <p:blipFill>
          <a:blip r:embed="rId4"/>
          <a:stretch>
            <a:fillRect/>
          </a:stretch>
        </p:blipFill>
        <p:spPr>
          <a:xfrm>
            <a:off x="-7620" y="0"/>
            <a:ext cx="5486400" cy="8229600"/>
          </a:xfrm>
          <a:prstGeom prst="rect">
            <a:avLst/>
          </a:prstGeom>
        </p:spPr>
      </p:pic>
      <p:sp>
        <p:nvSpPr>
          <p:cNvPr id="5" name="Text 1"/>
          <p:cNvSpPr/>
          <p:nvPr/>
        </p:nvSpPr>
        <p:spPr>
          <a:xfrm>
            <a:off x="6319599" y="2342912"/>
            <a:ext cx="7477601" cy="958215"/>
          </a:xfrm>
          <a:prstGeom prst="rect">
            <a:avLst/>
          </a:prstGeom>
          <a:noFill/>
          <a:ln/>
        </p:spPr>
        <p:txBody>
          <a:bodyPr wrap="none" rtlCol="0" anchor="t"/>
          <a:lstStyle/>
          <a:p>
            <a:pPr marL="0" indent="0">
              <a:lnSpc>
                <a:spcPts val="7545"/>
              </a:lnSpc>
              <a:buNone/>
            </a:pPr>
            <a:r>
              <a:rPr lang="en-US" sz="6036" dirty="0">
                <a:solidFill>
                  <a:srgbClr val="F5F0F0"/>
                </a:solidFill>
                <a:latin typeface="adonis-web" pitchFamily="34" charset="0"/>
                <a:ea typeface="adonis-web" pitchFamily="34" charset="-122"/>
                <a:cs typeface="adonis-web" pitchFamily="34" charset="-120"/>
              </a:rPr>
              <a:t> </a:t>
            </a:r>
            <a:endParaRPr lang="en-US" sz="6036" dirty="0"/>
          </a:p>
        </p:txBody>
      </p:sp>
      <p:sp>
        <p:nvSpPr>
          <p:cNvPr id="6" name="Text 2"/>
          <p:cNvSpPr/>
          <p:nvPr/>
        </p:nvSpPr>
        <p:spPr>
          <a:xfrm>
            <a:off x="6319599" y="3634383"/>
            <a:ext cx="7477601" cy="958215"/>
          </a:xfrm>
          <a:prstGeom prst="rect">
            <a:avLst/>
          </a:prstGeom>
          <a:noFill/>
          <a:ln/>
        </p:spPr>
        <p:txBody>
          <a:bodyPr wrap="none" rtlCol="0" anchor="t"/>
          <a:lstStyle/>
          <a:p>
            <a:pPr marL="0" indent="0">
              <a:lnSpc>
                <a:spcPts val="7545"/>
              </a:lnSpc>
              <a:buNone/>
            </a:pPr>
            <a:r>
              <a:rPr lang="en-US" sz="6036" dirty="0">
                <a:solidFill>
                  <a:srgbClr val="F5F0F0"/>
                </a:solidFill>
                <a:latin typeface="adonis-web" pitchFamily="34" charset="0"/>
                <a:ea typeface="adonis-web" pitchFamily="34" charset="-122"/>
                <a:cs typeface="adonis-web" pitchFamily="34" charset="-120"/>
              </a:rPr>
              <a:t>THANK  YOU</a:t>
            </a:r>
            <a:endParaRPr lang="en-US" sz="6036" dirty="0"/>
          </a:p>
        </p:txBody>
      </p:sp>
      <p:sp>
        <p:nvSpPr>
          <p:cNvPr id="7" name="Text 3"/>
          <p:cNvSpPr/>
          <p:nvPr/>
        </p:nvSpPr>
        <p:spPr>
          <a:xfrm>
            <a:off x="6319599" y="4925854"/>
            <a:ext cx="7477601" cy="355402"/>
          </a:xfrm>
          <a:prstGeom prst="rect">
            <a:avLst/>
          </a:prstGeom>
          <a:noFill/>
          <a:ln/>
        </p:spPr>
        <p:txBody>
          <a:bodyPr wrap="none" rtlCol="0" anchor="t"/>
          <a:lstStyle/>
          <a:p>
            <a:pPr marL="0" indent="0">
              <a:lnSpc>
                <a:spcPts val="2799"/>
              </a:lnSpc>
              <a:buNone/>
            </a:pPr>
            <a:r>
              <a:rPr lang="en-US" sz="1750" dirty="0">
                <a:solidFill>
                  <a:srgbClr val="E2E6E9"/>
                </a:solidFill>
                <a:latin typeface="adonis-web" pitchFamily="34" charset="0"/>
                <a:ea typeface="adonis-web" pitchFamily="34" charset="-122"/>
                <a:cs typeface="adonis-web" pitchFamily="34" charset="-120"/>
              </a:rPr>
              <a:t> </a:t>
            </a:r>
            <a:endParaRPr lang="en-US" sz="1750" dirty="0"/>
          </a:p>
        </p:txBody>
      </p:sp>
      <p:sp>
        <p:nvSpPr>
          <p:cNvPr id="8" name="Text 4"/>
          <p:cNvSpPr/>
          <p:nvPr/>
        </p:nvSpPr>
        <p:spPr>
          <a:xfrm>
            <a:off x="6319599" y="5531168"/>
            <a:ext cx="7477601" cy="355402"/>
          </a:xfrm>
          <a:prstGeom prst="rect">
            <a:avLst/>
          </a:prstGeom>
          <a:noFill/>
          <a:ln/>
        </p:spPr>
        <p:txBody>
          <a:bodyPr wrap="none" rtlCol="0" anchor="t"/>
          <a:lstStyle/>
          <a:p>
            <a:pPr marL="0" indent="0">
              <a:lnSpc>
                <a:spcPts val="2799"/>
              </a:lnSpc>
              <a:buNone/>
            </a:pP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txBody>
          <a:bodyPr/>
          <a:lstStyle/>
          <a:p>
            <a:endParaRPr lang="en-IN"/>
          </a:p>
        </p:txBody>
      </p:sp>
      <p:sp>
        <p:nvSpPr>
          <p:cNvPr id="4" name="Text 1"/>
          <p:cNvSpPr/>
          <p:nvPr/>
        </p:nvSpPr>
        <p:spPr>
          <a:xfrm>
            <a:off x="2517696" y="2301478"/>
            <a:ext cx="5554980" cy="694373"/>
          </a:xfrm>
          <a:prstGeom prst="rect">
            <a:avLst/>
          </a:prstGeom>
          <a:noFill/>
          <a:ln/>
        </p:spPr>
        <p:txBody>
          <a:bodyPr wrap="none" rtlCol="0" anchor="t"/>
          <a:lstStyle/>
          <a:p>
            <a:pPr marL="0" indent="0">
              <a:lnSpc>
                <a:spcPts val="5468"/>
              </a:lnSpc>
              <a:buNone/>
            </a:pPr>
            <a:r>
              <a:rPr lang="en-US" sz="4374" dirty="0">
                <a:solidFill>
                  <a:srgbClr val="F5F0F0"/>
                </a:solidFill>
                <a:latin typeface="adonis-web" pitchFamily="34" charset="0"/>
                <a:ea typeface="adonis-web" pitchFamily="34" charset="-122"/>
                <a:cs typeface="adonis-web" pitchFamily="34" charset="-120"/>
              </a:rPr>
              <a:t>Introduction</a:t>
            </a:r>
            <a:endParaRPr lang="en-US" sz="4374" dirty="0"/>
          </a:p>
        </p:txBody>
      </p:sp>
      <p:sp>
        <p:nvSpPr>
          <p:cNvPr id="5" name="Text 2"/>
          <p:cNvSpPr/>
          <p:nvPr/>
        </p:nvSpPr>
        <p:spPr>
          <a:xfrm>
            <a:off x="2517696" y="3440192"/>
            <a:ext cx="9594890" cy="2487811"/>
          </a:xfrm>
          <a:prstGeom prst="rect">
            <a:avLst/>
          </a:prstGeom>
          <a:noFill/>
          <a:ln/>
        </p:spPr>
        <p:txBody>
          <a:bodyPr wrap="square" rtlCol="0" anchor="t"/>
          <a:lstStyle/>
          <a:p>
            <a:pPr marL="0" indent="0">
              <a:lnSpc>
                <a:spcPts val="2799"/>
              </a:lnSpc>
              <a:buNone/>
            </a:pPr>
            <a:r>
              <a:rPr lang="en-US" sz="1750" dirty="0">
                <a:solidFill>
                  <a:srgbClr val="E2E6E9"/>
                </a:solidFill>
                <a:latin typeface="adonis-web" pitchFamily="34" charset="0"/>
                <a:ea typeface="adonis-web" pitchFamily="34" charset="-122"/>
                <a:cs typeface="adonis-web" pitchFamily="34" charset="-120"/>
              </a:rPr>
              <a:t>With the development and popularity of credit cards, more and more people hold credit cards in current society. According to a credit card processing company, there are 2.8 billion credit cards worldwide. However, this widespread usage also attracts fraudulent activities, leading to financial losses for both cardholders and financial institutions. Therefore, the development of effective credit card fraud detection systems is crucial to safeguarding the integrity of financial transactions. This project aims to explore techniques for detecting and preventing credit card fraud, ultimately contributing to enhanced security in financial transactions.</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txBody>
          <a:bodyPr/>
          <a:lstStyle/>
          <a:p>
            <a:endParaRPr lang="en-IN"/>
          </a:p>
        </p:txBody>
      </p:sp>
      <p:sp>
        <p:nvSpPr>
          <p:cNvPr id="4" name="Text 1"/>
          <p:cNvSpPr/>
          <p:nvPr/>
        </p:nvSpPr>
        <p:spPr>
          <a:xfrm>
            <a:off x="2517696" y="2039064"/>
            <a:ext cx="9150191" cy="694373"/>
          </a:xfrm>
          <a:prstGeom prst="rect">
            <a:avLst/>
          </a:prstGeom>
          <a:noFill/>
          <a:ln/>
        </p:spPr>
        <p:txBody>
          <a:bodyPr wrap="none" rtlCol="0" anchor="t"/>
          <a:lstStyle/>
          <a:p>
            <a:pPr marL="0" indent="0">
              <a:lnSpc>
                <a:spcPts val="5468"/>
              </a:lnSpc>
              <a:buNone/>
            </a:pPr>
            <a:r>
              <a:rPr lang="en-US" sz="4374" dirty="0">
                <a:solidFill>
                  <a:srgbClr val="F5F0F0"/>
                </a:solidFill>
                <a:latin typeface="adonis-web" pitchFamily="34" charset="0"/>
                <a:ea typeface="adonis-web" pitchFamily="34" charset="-122"/>
                <a:cs typeface="adonis-web" pitchFamily="34" charset="-120"/>
              </a:rPr>
              <a:t>Logistic Regression for Fraud Detection</a:t>
            </a:r>
            <a:endParaRPr lang="en-US" sz="4374" dirty="0"/>
          </a:p>
        </p:txBody>
      </p:sp>
      <p:sp>
        <p:nvSpPr>
          <p:cNvPr id="5" name="Text 2"/>
          <p:cNvSpPr/>
          <p:nvPr/>
        </p:nvSpPr>
        <p:spPr>
          <a:xfrm>
            <a:off x="2517696" y="3288863"/>
            <a:ext cx="2836545" cy="694373"/>
          </a:xfrm>
          <a:prstGeom prst="rect">
            <a:avLst/>
          </a:prstGeom>
          <a:noFill/>
          <a:ln/>
        </p:spPr>
        <p:txBody>
          <a:bodyPr wrap="square" rtlCol="0" anchor="t"/>
          <a:lstStyle/>
          <a:p>
            <a:pPr marL="0" indent="0">
              <a:lnSpc>
                <a:spcPts val="2734"/>
              </a:lnSpc>
              <a:buNone/>
            </a:pPr>
            <a:r>
              <a:rPr lang="en-US" sz="2187" dirty="0">
                <a:solidFill>
                  <a:srgbClr val="F5F0F0"/>
                </a:solidFill>
                <a:latin typeface="adonis-web" pitchFamily="34" charset="0"/>
                <a:ea typeface="adonis-web" pitchFamily="34" charset="-122"/>
                <a:cs typeface="adonis-web" pitchFamily="34" charset="-120"/>
              </a:rPr>
              <a:t>What is Logistic Regression?</a:t>
            </a:r>
            <a:endParaRPr lang="en-US" sz="2187" dirty="0"/>
          </a:p>
        </p:txBody>
      </p:sp>
      <p:sp>
        <p:nvSpPr>
          <p:cNvPr id="6" name="Text 3"/>
          <p:cNvSpPr/>
          <p:nvPr/>
        </p:nvSpPr>
        <p:spPr>
          <a:xfrm>
            <a:off x="2517696" y="4205407"/>
            <a:ext cx="2836545" cy="1421606"/>
          </a:xfrm>
          <a:prstGeom prst="rect">
            <a:avLst/>
          </a:prstGeom>
          <a:noFill/>
          <a:ln/>
        </p:spPr>
        <p:txBody>
          <a:bodyPr wrap="square" rtlCol="0" anchor="t"/>
          <a:lstStyle/>
          <a:p>
            <a:pPr marL="0" indent="0">
              <a:lnSpc>
                <a:spcPts val="2799"/>
              </a:lnSpc>
              <a:buNone/>
            </a:pPr>
            <a:r>
              <a:rPr lang="en-US" sz="1750" dirty="0">
                <a:solidFill>
                  <a:srgbClr val="E2E6E9"/>
                </a:solidFill>
                <a:latin typeface="adonis-web" pitchFamily="34" charset="0"/>
                <a:ea typeface="adonis-web" pitchFamily="34" charset="-122"/>
                <a:cs typeface="adonis-web" pitchFamily="34" charset="-120"/>
              </a:rPr>
              <a:t>A statistical model used to predict a binary outcome, such as whether a transaction is fraudulent or legitimate.</a:t>
            </a:r>
            <a:endParaRPr lang="en-US" sz="1750" dirty="0"/>
          </a:p>
        </p:txBody>
      </p:sp>
      <p:sp>
        <p:nvSpPr>
          <p:cNvPr id="7" name="Text 4"/>
          <p:cNvSpPr/>
          <p:nvPr/>
        </p:nvSpPr>
        <p:spPr>
          <a:xfrm>
            <a:off x="5903833" y="3288863"/>
            <a:ext cx="2777490" cy="347186"/>
          </a:xfrm>
          <a:prstGeom prst="rect">
            <a:avLst/>
          </a:prstGeom>
          <a:noFill/>
          <a:ln/>
        </p:spPr>
        <p:txBody>
          <a:bodyPr wrap="none" rtlCol="0" anchor="t"/>
          <a:lstStyle/>
          <a:p>
            <a:pPr marL="0" indent="0">
              <a:lnSpc>
                <a:spcPts val="2734"/>
              </a:lnSpc>
              <a:buNone/>
            </a:pPr>
            <a:r>
              <a:rPr lang="en-US" sz="2187" dirty="0">
                <a:solidFill>
                  <a:srgbClr val="F5F0F0"/>
                </a:solidFill>
                <a:latin typeface="adonis-web" pitchFamily="34" charset="0"/>
                <a:ea typeface="adonis-web" pitchFamily="34" charset="-122"/>
                <a:cs typeface="adonis-web" pitchFamily="34" charset="-120"/>
              </a:rPr>
              <a:t>How it Works</a:t>
            </a:r>
            <a:endParaRPr lang="en-US" sz="2187" dirty="0"/>
          </a:p>
        </p:txBody>
      </p:sp>
      <p:sp>
        <p:nvSpPr>
          <p:cNvPr id="8" name="Text 5"/>
          <p:cNvSpPr/>
          <p:nvPr/>
        </p:nvSpPr>
        <p:spPr>
          <a:xfrm>
            <a:off x="5903833" y="3858220"/>
            <a:ext cx="2836545" cy="2132409"/>
          </a:xfrm>
          <a:prstGeom prst="rect">
            <a:avLst/>
          </a:prstGeom>
          <a:noFill/>
          <a:ln/>
        </p:spPr>
        <p:txBody>
          <a:bodyPr wrap="square" rtlCol="0" anchor="t"/>
          <a:lstStyle/>
          <a:p>
            <a:pPr marL="0" indent="0">
              <a:lnSpc>
                <a:spcPts val="2799"/>
              </a:lnSpc>
              <a:buNone/>
            </a:pPr>
            <a:r>
              <a:rPr lang="en-US" sz="1750" dirty="0">
                <a:solidFill>
                  <a:srgbClr val="E2E6E9"/>
                </a:solidFill>
                <a:latin typeface="adonis-web" pitchFamily="34" charset="0"/>
                <a:ea typeface="adonis-web" pitchFamily="34" charset="-122"/>
                <a:cs typeface="adonis-web" pitchFamily="34" charset="-120"/>
              </a:rPr>
              <a:t>Logistic regression analyzes the relationship between transaction features and the probability of fraud, allowing the model to identify high-risk patterns.</a:t>
            </a:r>
            <a:endParaRPr lang="en-US" sz="1750" dirty="0"/>
          </a:p>
        </p:txBody>
      </p:sp>
      <p:sp>
        <p:nvSpPr>
          <p:cNvPr id="9" name="Text 6"/>
          <p:cNvSpPr/>
          <p:nvPr/>
        </p:nvSpPr>
        <p:spPr>
          <a:xfrm>
            <a:off x="9289971" y="3288863"/>
            <a:ext cx="2777490" cy="347186"/>
          </a:xfrm>
          <a:prstGeom prst="rect">
            <a:avLst/>
          </a:prstGeom>
          <a:noFill/>
          <a:ln/>
        </p:spPr>
        <p:txBody>
          <a:bodyPr wrap="none" rtlCol="0" anchor="t"/>
          <a:lstStyle/>
          <a:p>
            <a:pPr marL="0" indent="0">
              <a:lnSpc>
                <a:spcPts val="2734"/>
              </a:lnSpc>
              <a:buNone/>
            </a:pPr>
            <a:r>
              <a:rPr lang="en-US" sz="2187" dirty="0">
                <a:solidFill>
                  <a:srgbClr val="F5F0F0"/>
                </a:solidFill>
                <a:latin typeface="adonis-web" pitchFamily="34" charset="0"/>
                <a:ea typeface="adonis-web" pitchFamily="34" charset="-122"/>
                <a:cs typeface="adonis-web" pitchFamily="34" charset="-120"/>
              </a:rPr>
              <a:t>Key Advantages</a:t>
            </a:r>
            <a:endParaRPr lang="en-US" sz="2187" dirty="0"/>
          </a:p>
        </p:txBody>
      </p:sp>
      <p:sp>
        <p:nvSpPr>
          <p:cNvPr id="10" name="Text 7"/>
          <p:cNvSpPr/>
          <p:nvPr/>
        </p:nvSpPr>
        <p:spPr>
          <a:xfrm>
            <a:off x="9289971" y="3858220"/>
            <a:ext cx="2836545" cy="1421606"/>
          </a:xfrm>
          <a:prstGeom prst="rect">
            <a:avLst/>
          </a:prstGeom>
          <a:noFill/>
          <a:ln/>
        </p:spPr>
        <p:txBody>
          <a:bodyPr wrap="square" rtlCol="0" anchor="t"/>
          <a:lstStyle/>
          <a:p>
            <a:pPr marL="0" indent="0">
              <a:lnSpc>
                <a:spcPts val="2799"/>
              </a:lnSpc>
              <a:buNone/>
            </a:pPr>
            <a:r>
              <a:rPr lang="en-US" sz="1750" dirty="0">
                <a:solidFill>
                  <a:srgbClr val="E2E6E9"/>
                </a:solidFill>
                <a:latin typeface="adonis-web" pitchFamily="34" charset="0"/>
                <a:ea typeface="adonis-web" pitchFamily="34" charset="-122"/>
                <a:cs typeface="adonis-web" pitchFamily="34" charset="-120"/>
              </a:rPr>
              <a:t>Interpretable results, scalable to large datasets, and can be easily deployed for real-time fraud detection.</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txBody>
          <a:bodyPr/>
          <a:lstStyle/>
          <a:p>
            <a:endParaRPr lang="en-IN" sz="2160"/>
          </a:p>
        </p:txBody>
      </p:sp>
      <p:sp>
        <p:nvSpPr>
          <p:cNvPr id="4" name="Text 1"/>
          <p:cNvSpPr/>
          <p:nvPr/>
        </p:nvSpPr>
        <p:spPr>
          <a:xfrm>
            <a:off x="2517698" y="2039065"/>
            <a:ext cx="9150191" cy="694373"/>
          </a:xfrm>
          <a:prstGeom prst="rect">
            <a:avLst/>
          </a:prstGeom>
          <a:noFill/>
          <a:ln/>
        </p:spPr>
        <p:txBody>
          <a:bodyPr wrap="none" rtlCol="0" anchor="t"/>
          <a:lstStyle/>
          <a:p>
            <a:pPr>
              <a:lnSpc>
                <a:spcPts val="5467"/>
              </a:lnSpc>
            </a:pPr>
            <a:r>
              <a:rPr lang="en-US" sz="4374" dirty="0">
                <a:solidFill>
                  <a:srgbClr val="F5F0F0"/>
                </a:solidFill>
                <a:latin typeface="adonis-web" pitchFamily="34" charset="0"/>
                <a:ea typeface="adonis-web" pitchFamily="34" charset="-122"/>
                <a:cs typeface="adonis-web" pitchFamily="34" charset="-120"/>
              </a:rPr>
              <a:t>   Decision Tree for Fraud Detection</a:t>
            </a:r>
            <a:endParaRPr lang="en-US" sz="4374" dirty="0"/>
          </a:p>
        </p:txBody>
      </p:sp>
      <p:sp>
        <p:nvSpPr>
          <p:cNvPr id="5" name="Text 2"/>
          <p:cNvSpPr/>
          <p:nvPr/>
        </p:nvSpPr>
        <p:spPr>
          <a:xfrm>
            <a:off x="2517696" y="3288864"/>
            <a:ext cx="2836546" cy="694373"/>
          </a:xfrm>
          <a:prstGeom prst="rect">
            <a:avLst/>
          </a:prstGeom>
          <a:noFill/>
          <a:ln/>
        </p:spPr>
        <p:txBody>
          <a:bodyPr wrap="square" rtlCol="0" anchor="t"/>
          <a:lstStyle/>
          <a:p>
            <a:pPr>
              <a:lnSpc>
                <a:spcPts val="2734"/>
              </a:lnSpc>
            </a:pPr>
            <a:r>
              <a:rPr lang="en-US" sz="2186" dirty="0">
                <a:solidFill>
                  <a:srgbClr val="F5F0F0"/>
                </a:solidFill>
                <a:latin typeface="adonis-web" pitchFamily="34" charset="0"/>
                <a:ea typeface="adonis-web" pitchFamily="34" charset="-122"/>
                <a:cs typeface="adonis-web" pitchFamily="34" charset="-120"/>
              </a:rPr>
              <a:t>What is Decision Tree?</a:t>
            </a:r>
            <a:endParaRPr lang="en-US" sz="2186" dirty="0"/>
          </a:p>
        </p:txBody>
      </p:sp>
      <p:sp>
        <p:nvSpPr>
          <p:cNvPr id="6" name="Text 3"/>
          <p:cNvSpPr/>
          <p:nvPr/>
        </p:nvSpPr>
        <p:spPr>
          <a:xfrm>
            <a:off x="2517696" y="3858220"/>
            <a:ext cx="2836546" cy="1768794"/>
          </a:xfrm>
          <a:prstGeom prst="rect">
            <a:avLst/>
          </a:prstGeom>
          <a:noFill/>
          <a:ln/>
        </p:spPr>
        <p:txBody>
          <a:bodyPr wrap="square" rtlCol="0" anchor="t"/>
          <a:lstStyle/>
          <a:p>
            <a:pPr>
              <a:lnSpc>
                <a:spcPts val="2798"/>
              </a:lnSpc>
            </a:pPr>
            <a:r>
              <a:rPr lang="en-US" sz="1750" dirty="0">
                <a:solidFill>
                  <a:schemeClr val="bg1"/>
                </a:solidFill>
              </a:rPr>
              <a:t>A decision tree is a popular supervised learning algorithm used for classification and regression tasks in machine learning. </a:t>
            </a:r>
          </a:p>
        </p:txBody>
      </p:sp>
      <p:sp>
        <p:nvSpPr>
          <p:cNvPr id="7" name="Text 4"/>
          <p:cNvSpPr/>
          <p:nvPr/>
        </p:nvSpPr>
        <p:spPr>
          <a:xfrm>
            <a:off x="5903834" y="3288863"/>
            <a:ext cx="2777490" cy="347186"/>
          </a:xfrm>
          <a:prstGeom prst="rect">
            <a:avLst/>
          </a:prstGeom>
          <a:noFill/>
          <a:ln/>
        </p:spPr>
        <p:txBody>
          <a:bodyPr wrap="none" rtlCol="0" anchor="t"/>
          <a:lstStyle/>
          <a:p>
            <a:pPr>
              <a:lnSpc>
                <a:spcPts val="2734"/>
              </a:lnSpc>
            </a:pPr>
            <a:r>
              <a:rPr lang="en-US" sz="2186" dirty="0">
                <a:solidFill>
                  <a:srgbClr val="F5F0F0"/>
                </a:solidFill>
                <a:latin typeface="adonis-web" pitchFamily="34" charset="0"/>
                <a:ea typeface="adonis-web" pitchFamily="34" charset="-122"/>
                <a:cs typeface="adonis-web" pitchFamily="34" charset="-120"/>
              </a:rPr>
              <a:t>How it Works</a:t>
            </a:r>
            <a:endParaRPr lang="en-US" sz="2186" dirty="0"/>
          </a:p>
        </p:txBody>
      </p:sp>
      <p:sp>
        <p:nvSpPr>
          <p:cNvPr id="8" name="Text 5"/>
          <p:cNvSpPr/>
          <p:nvPr/>
        </p:nvSpPr>
        <p:spPr>
          <a:xfrm>
            <a:off x="5903833" y="3858221"/>
            <a:ext cx="2836546" cy="2132410"/>
          </a:xfrm>
          <a:prstGeom prst="rect">
            <a:avLst/>
          </a:prstGeom>
          <a:noFill/>
          <a:ln/>
        </p:spPr>
        <p:txBody>
          <a:bodyPr wrap="square" rtlCol="0" anchor="t"/>
          <a:lstStyle/>
          <a:p>
            <a:pPr>
              <a:lnSpc>
                <a:spcPts val="2798"/>
              </a:lnSpc>
            </a:pPr>
            <a:r>
              <a:rPr lang="en-US" sz="1750" dirty="0">
                <a:solidFill>
                  <a:schemeClr val="bg1"/>
                </a:solidFill>
              </a:rPr>
              <a:t>It selects the best feature at each step to maximize homogeneity within resulting subsets, making it suitable for classification and regression tasks.</a:t>
            </a:r>
          </a:p>
        </p:txBody>
      </p:sp>
      <p:sp>
        <p:nvSpPr>
          <p:cNvPr id="9" name="Text 6"/>
          <p:cNvSpPr/>
          <p:nvPr/>
        </p:nvSpPr>
        <p:spPr>
          <a:xfrm>
            <a:off x="9289972" y="3288863"/>
            <a:ext cx="2777490" cy="347186"/>
          </a:xfrm>
          <a:prstGeom prst="rect">
            <a:avLst/>
          </a:prstGeom>
          <a:noFill/>
          <a:ln/>
        </p:spPr>
        <p:txBody>
          <a:bodyPr wrap="none" rtlCol="0" anchor="t"/>
          <a:lstStyle/>
          <a:p>
            <a:pPr>
              <a:lnSpc>
                <a:spcPts val="2734"/>
              </a:lnSpc>
            </a:pPr>
            <a:r>
              <a:rPr lang="en-US" sz="2186" dirty="0">
                <a:solidFill>
                  <a:srgbClr val="F5F0F0"/>
                </a:solidFill>
                <a:latin typeface="adonis-web" pitchFamily="34" charset="0"/>
                <a:ea typeface="adonis-web" pitchFamily="34" charset="-122"/>
                <a:cs typeface="adonis-web" pitchFamily="34" charset="-120"/>
              </a:rPr>
              <a:t>Key Advantages</a:t>
            </a:r>
            <a:endParaRPr lang="en-US" sz="2186" dirty="0"/>
          </a:p>
        </p:txBody>
      </p:sp>
      <p:sp>
        <p:nvSpPr>
          <p:cNvPr id="10" name="Text 7"/>
          <p:cNvSpPr/>
          <p:nvPr/>
        </p:nvSpPr>
        <p:spPr>
          <a:xfrm>
            <a:off x="9289971" y="3858220"/>
            <a:ext cx="2836546" cy="1421606"/>
          </a:xfrm>
          <a:prstGeom prst="rect">
            <a:avLst/>
          </a:prstGeom>
          <a:noFill/>
          <a:ln/>
        </p:spPr>
        <p:txBody>
          <a:bodyPr wrap="square" rtlCol="0" anchor="t"/>
          <a:lstStyle/>
          <a:p>
            <a:pPr>
              <a:lnSpc>
                <a:spcPts val="2798"/>
              </a:lnSpc>
            </a:pPr>
            <a:r>
              <a:rPr lang="en-US" sz="1750" dirty="0">
                <a:solidFill>
                  <a:srgbClr val="E2E6E9"/>
                </a:solidFill>
                <a:latin typeface="adonis-web" pitchFamily="34" charset="0"/>
                <a:ea typeface="adonis-web" pitchFamily="34" charset="-122"/>
                <a:cs typeface="adonis-web" pitchFamily="34" charset="-120"/>
              </a:rPr>
              <a:t>Interpretable results, scalable to large datasets, and can be easily deployed for real-time fraud detection.</a:t>
            </a:r>
            <a:endParaRPr lang="en-US" sz="1750" dirty="0"/>
          </a:p>
        </p:txBody>
      </p:sp>
    </p:spTree>
    <p:extLst>
      <p:ext uri="{BB962C8B-B14F-4D97-AF65-F5344CB8AC3E}">
        <p14:creationId xmlns:p14="http://schemas.microsoft.com/office/powerpoint/2010/main" val="42188670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txBody>
          <a:bodyPr/>
          <a:lstStyle/>
          <a:p>
            <a:endParaRPr lang="en-IN"/>
          </a:p>
        </p:txBody>
      </p:sp>
      <p:sp>
        <p:nvSpPr>
          <p:cNvPr id="4" name="Text 1"/>
          <p:cNvSpPr/>
          <p:nvPr/>
        </p:nvSpPr>
        <p:spPr>
          <a:xfrm>
            <a:off x="2517696" y="1087993"/>
            <a:ext cx="9210080" cy="694373"/>
          </a:xfrm>
          <a:prstGeom prst="rect">
            <a:avLst/>
          </a:prstGeom>
          <a:noFill/>
          <a:ln/>
        </p:spPr>
        <p:txBody>
          <a:bodyPr wrap="none" rtlCol="0" anchor="t"/>
          <a:lstStyle/>
          <a:p>
            <a:pPr marL="0" indent="0">
              <a:lnSpc>
                <a:spcPts val="5468"/>
              </a:lnSpc>
              <a:buNone/>
            </a:pPr>
            <a:r>
              <a:rPr lang="en-US" sz="4374" dirty="0">
                <a:solidFill>
                  <a:srgbClr val="F5F0F0"/>
                </a:solidFill>
                <a:latin typeface="adonis-web" pitchFamily="34" charset="0"/>
                <a:ea typeface="adonis-web" pitchFamily="34" charset="-122"/>
                <a:cs typeface="adonis-web" pitchFamily="34" charset="-120"/>
              </a:rPr>
              <a:t>Data Preprocessing for Fraud Detection</a:t>
            </a:r>
            <a:endParaRPr lang="en-US" sz="4374" dirty="0"/>
          </a:p>
        </p:txBody>
      </p:sp>
      <p:sp>
        <p:nvSpPr>
          <p:cNvPr id="5" name="Shape 2"/>
          <p:cNvSpPr/>
          <p:nvPr/>
        </p:nvSpPr>
        <p:spPr>
          <a:xfrm>
            <a:off x="7292935" y="2226707"/>
            <a:ext cx="44410" cy="4914900"/>
          </a:xfrm>
          <a:prstGeom prst="roundRect">
            <a:avLst>
              <a:gd name="adj" fmla="val 225151"/>
            </a:avLst>
          </a:prstGeom>
          <a:solidFill>
            <a:srgbClr val="194A99"/>
          </a:solidFill>
          <a:ln/>
        </p:spPr>
        <p:txBody>
          <a:bodyPr/>
          <a:lstStyle/>
          <a:p>
            <a:endParaRPr lang="en-IN"/>
          </a:p>
        </p:txBody>
      </p:sp>
      <p:sp>
        <p:nvSpPr>
          <p:cNvPr id="6" name="Shape 3"/>
          <p:cNvSpPr/>
          <p:nvPr/>
        </p:nvSpPr>
        <p:spPr>
          <a:xfrm>
            <a:off x="6287512" y="2628007"/>
            <a:ext cx="777597" cy="44410"/>
          </a:xfrm>
          <a:prstGeom prst="roundRect">
            <a:avLst>
              <a:gd name="adj" fmla="val 225151"/>
            </a:avLst>
          </a:prstGeom>
          <a:solidFill>
            <a:srgbClr val="194A99"/>
          </a:solidFill>
          <a:ln/>
        </p:spPr>
        <p:txBody>
          <a:bodyPr/>
          <a:lstStyle/>
          <a:p>
            <a:endParaRPr lang="en-IN"/>
          </a:p>
        </p:txBody>
      </p:sp>
      <p:sp>
        <p:nvSpPr>
          <p:cNvPr id="7" name="Shape 4"/>
          <p:cNvSpPr/>
          <p:nvPr/>
        </p:nvSpPr>
        <p:spPr>
          <a:xfrm>
            <a:off x="7065109" y="2400300"/>
            <a:ext cx="499943" cy="499943"/>
          </a:xfrm>
          <a:prstGeom prst="roundRect">
            <a:avLst>
              <a:gd name="adj" fmla="val 20000"/>
            </a:avLst>
          </a:prstGeom>
          <a:solidFill>
            <a:srgbClr val="003180"/>
          </a:solidFill>
          <a:ln w="7620">
            <a:solidFill>
              <a:srgbClr val="194A99"/>
            </a:solidFill>
            <a:prstDash val="solid"/>
          </a:ln>
        </p:spPr>
        <p:txBody>
          <a:bodyPr/>
          <a:lstStyle/>
          <a:p>
            <a:endParaRPr lang="en-IN"/>
          </a:p>
        </p:txBody>
      </p:sp>
      <p:sp>
        <p:nvSpPr>
          <p:cNvPr id="8" name="Text 5"/>
          <p:cNvSpPr/>
          <p:nvPr/>
        </p:nvSpPr>
        <p:spPr>
          <a:xfrm>
            <a:off x="7224058" y="2441972"/>
            <a:ext cx="182047" cy="416481"/>
          </a:xfrm>
          <a:prstGeom prst="rect">
            <a:avLst/>
          </a:prstGeom>
          <a:noFill/>
          <a:ln/>
        </p:spPr>
        <p:txBody>
          <a:bodyPr wrap="none" rtlCol="0" anchor="t"/>
          <a:lstStyle/>
          <a:p>
            <a:pPr marL="0" indent="0" algn="ctr">
              <a:lnSpc>
                <a:spcPts val="3281"/>
              </a:lnSpc>
              <a:buNone/>
            </a:pPr>
            <a:r>
              <a:rPr lang="en-US" sz="2624" dirty="0">
                <a:solidFill>
                  <a:srgbClr val="E2E6E9"/>
                </a:solidFill>
                <a:latin typeface="adonis-web" pitchFamily="34" charset="0"/>
                <a:ea typeface="adonis-web" pitchFamily="34" charset="-122"/>
                <a:cs typeface="adonis-web" pitchFamily="34" charset="-120"/>
              </a:rPr>
              <a:t>1</a:t>
            </a:r>
            <a:endParaRPr lang="en-US" sz="2624" dirty="0"/>
          </a:p>
        </p:txBody>
      </p:sp>
      <p:sp>
        <p:nvSpPr>
          <p:cNvPr id="9" name="Text 6"/>
          <p:cNvSpPr/>
          <p:nvPr/>
        </p:nvSpPr>
        <p:spPr>
          <a:xfrm>
            <a:off x="3315533" y="2448878"/>
            <a:ext cx="2777490" cy="347186"/>
          </a:xfrm>
          <a:prstGeom prst="rect">
            <a:avLst/>
          </a:prstGeom>
          <a:noFill/>
          <a:ln/>
        </p:spPr>
        <p:txBody>
          <a:bodyPr wrap="none" rtlCol="0" anchor="t"/>
          <a:lstStyle/>
          <a:p>
            <a:pPr marL="0" indent="0" algn="r">
              <a:lnSpc>
                <a:spcPts val="2734"/>
              </a:lnSpc>
              <a:buNone/>
            </a:pPr>
            <a:r>
              <a:rPr lang="en-US" sz="2187" dirty="0">
                <a:solidFill>
                  <a:srgbClr val="E2E6E9"/>
                </a:solidFill>
                <a:latin typeface="adonis-web" pitchFamily="34" charset="0"/>
                <a:ea typeface="adonis-web" pitchFamily="34" charset="-122"/>
                <a:cs typeface="adonis-web" pitchFamily="34" charset="-120"/>
              </a:rPr>
              <a:t>Data Collection</a:t>
            </a:r>
            <a:endParaRPr lang="en-US" sz="2187" dirty="0"/>
          </a:p>
        </p:txBody>
      </p:sp>
      <p:sp>
        <p:nvSpPr>
          <p:cNvPr id="10" name="Text 7"/>
          <p:cNvSpPr/>
          <p:nvPr/>
        </p:nvSpPr>
        <p:spPr>
          <a:xfrm>
            <a:off x="2517696" y="2929295"/>
            <a:ext cx="3575328" cy="1421606"/>
          </a:xfrm>
          <a:prstGeom prst="rect">
            <a:avLst/>
          </a:prstGeom>
          <a:noFill/>
          <a:ln/>
        </p:spPr>
        <p:txBody>
          <a:bodyPr wrap="square" rtlCol="0" anchor="t"/>
          <a:lstStyle/>
          <a:p>
            <a:pPr marL="0" indent="0" algn="r">
              <a:lnSpc>
                <a:spcPts val="2799"/>
              </a:lnSpc>
              <a:buNone/>
            </a:pPr>
            <a:r>
              <a:rPr lang="en-US" sz="1750" dirty="0">
                <a:solidFill>
                  <a:srgbClr val="E2E6E9"/>
                </a:solidFill>
                <a:latin typeface="adonis-web" pitchFamily="34" charset="0"/>
                <a:ea typeface="adonis-web" pitchFamily="34" charset="-122"/>
                <a:cs typeface="adonis-web" pitchFamily="34" charset="-120"/>
              </a:rPr>
              <a:t>Gather historical transaction data, including information about the cardholder, merchant, and transaction details.</a:t>
            </a:r>
            <a:endParaRPr lang="en-US" sz="1750" dirty="0"/>
          </a:p>
        </p:txBody>
      </p:sp>
      <p:sp>
        <p:nvSpPr>
          <p:cNvPr id="11" name="Shape 8"/>
          <p:cNvSpPr/>
          <p:nvPr/>
        </p:nvSpPr>
        <p:spPr>
          <a:xfrm>
            <a:off x="7565053" y="3738860"/>
            <a:ext cx="777597" cy="44410"/>
          </a:xfrm>
          <a:prstGeom prst="roundRect">
            <a:avLst>
              <a:gd name="adj" fmla="val 225151"/>
            </a:avLst>
          </a:prstGeom>
          <a:solidFill>
            <a:srgbClr val="194A99"/>
          </a:solidFill>
          <a:ln/>
        </p:spPr>
        <p:txBody>
          <a:bodyPr/>
          <a:lstStyle/>
          <a:p>
            <a:endParaRPr lang="en-IN"/>
          </a:p>
        </p:txBody>
      </p:sp>
      <p:sp>
        <p:nvSpPr>
          <p:cNvPr id="12" name="Shape 9"/>
          <p:cNvSpPr/>
          <p:nvPr/>
        </p:nvSpPr>
        <p:spPr>
          <a:xfrm>
            <a:off x="7065109" y="3511153"/>
            <a:ext cx="499943" cy="499943"/>
          </a:xfrm>
          <a:prstGeom prst="roundRect">
            <a:avLst>
              <a:gd name="adj" fmla="val 20000"/>
            </a:avLst>
          </a:prstGeom>
          <a:solidFill>
            <a:srgbClr val="003180"/>
          </a:solidFill>
          <a:ln w="7620">
            <a:solidFill>
              <a:srgbClr val="194A99"/>
            </a:solidFill>
            <a:prstDash val="solid"/>
          </a:ln>
        </p:spPr>
        <p:txBody>
          <a:bodyPr/>
          <a:lstStyle/>
          <a:p>
            <a:endParaRPr lang="en-IN"/>
          </a:p>
        </p:txBody>
      </p:sp>
      <p:sp>
        <p:nvSpPr>
          <p:cNvPr id="13" name="Text 10"/>
          <p:cNvSpPr/>
          <p:nvPr/>
        </p:nvSpPr>
        <p:spPr>
          <a:xfrm>
            <a:off x="7224058" y="3552825"/>
            <a:ext cx="182047" cy="416481"/>
          </a:xfrm>
          <a:prstGeom prst="rect">
            <a:avLst/>
          </a:prstGeom>
          <a:noFill/>
          <a:ln/>
        </p:spPr>
        <p:txBody>
          <a:bodyPr wrap="none" rtlCol="0" anchor="t"/>
          <a:lstStyle/>
          <a:p>
            <a:pPr marL="0" indent="0" algn="ctr">
              <a:lnSpc>
                <a:spcPts val="3281"/>
              </a:lnSpc>
              <a:buNone/>
            </a:pPr>
            <a:r>
              <a:rPr lang="en-US" sz="2624" dirty="0">
                <a:solidFill>
                  <a:srgbClr val="E2E6E9"/>
                </a:solidFill>
                <a:latin typeface="adonis-web" pitchFamily="34" charset="0"/>
                <a:ea typeface="adonis-web" pitchFamily="34" charset="-122"/>
                <a:cs typeface="adonis-web" pitchFamily="34" charset="-120"/>
              </a:rPr>
              <a:t>2</a:t>
            </a:r>
            <a:endParaRPr lang="en-US" sz="2624" dirty="0"/>
          </a:p>
        </p:txBody>
      </p:sp>
      <p:sp>
        <p:nvSpPr>
          <p:cNvPr id="14" name="Text 11"/>
          <p:cNvSpPr/>
          <p:nvPr/>
        </p:nvSpPr>
        <p:spPr>
          <a:xfrm>
            <a:off x="8537138" y="3559731"/>
            <a:ext cx="2777490" cy="347186"/>
          </a:xfrm>
          <a:prstGeom prst="rect">
            <a:avLst/>
          </a:prstGeom>
          <a:noFill/>
          <a:ln/>
        </p:spPr>
        <p:txBody>
          <a:bodyPr wrap="none" rtlCol="0" anchor="t"/>
          <a:lstStyle/>
          <a:p>
            <a:pPr marL="0" indent="0" algn="l">
              <a:lnSpc>
                <a:spcPts val="2734"/>
              </a:lnSpc>
              <a:buNone/>
            </a:pPr>
            <a:r>
              <a:rPr lang="en-US" sz="2187" dirty="0">
                <a:solidFill>
                  <a:srgbClr val="E2E6E9"/>
                </a:solidFill>
                <a:latin typeface="adonis-web" pitchFamily="34" charset="0"/>
                <a:ea typeface="adonis-web" pitchFamily="34" charset="-122"/>
                <a:cs typeface="adonis-web" pitchFamily="34" charset="-120"/>
              </a:rPr>
              <a:t>Data Cleaning</a:t>
            </a:r>
            <a:endParaRPr lang="en-US" sz="2187" dirty="0"/>
          </a:p>
        </p:txBody>
      </p:sp>
      <p:sp>
        <p:nvSpPr>
          <p:cNvPr id="15" name="Text 12"/>
          <p:cNvSpPr/>
          <p:nvPr/>
        </p:nvSpPr>
        <p:spPr>
          <a:xfrm>
            <a:off x="8537138" y="4040148"/>
            <a:ext cx="3575447" cy="1066205"/>
          </a:xfrm>
          <a:prstGeom prst="rect">
            <a:avLst/>
          </a:prstGeom>
          <a:noFill/>
          <a:ln/>
        </p:spPr>
        <p:txBody>
          <a:bodyPr wrap="square" rtlCol="0" anchor="t"/>
          <a:lstStyle/>
          <a:p>
            <a:pPr marL="0" indent="0" algn="l">
              <a:lnSpc>
                <a:spcPts val="2799"/>
              </a:lnSpc>
              <a:buNone/>
            </a:pPr>
            <a:r>
              <a:rPr lang="en-US" sz="1750" dirty="0">
                <a:solidFill>
                  <a:srgbClr val="E2E6E9"/>
                </a:solidFill>
                <a:latin typeface="adonis-web" pitchFamily="34" charset="0"/>
                <a:ea typeface="adonis-web" pitchFamily="34" charset="-122"/>
                <a:cs typeface="adonis-web" pitchFamily="34" charset="-120"/>
              </a:rPr>
              <a:t>Handle missing values, remove duplicates, and address any inconsistencies in the dataset.</a:t>
            </a:r>
            <a:endParaRPr lang="en-US" sz="1750" dirty="0"/>
          </a:p>
        </p:txBody>
      </p:sp>
      <p:sp>
        <p:nvSpPr>
          <p:cNvPr id="16" name="Shape 13"/>
          <p:cNvSpPr/>
          <p:nvPr/>
        </p:nvSpPr>
        <p:spPr>
          <a:xfrm>
            <a:off x="6287512" y="5196542"/>
            <a:ext cx="777597" cy="44410"/>
          </a:xfrm>
          <a:prstGeom prst="roundRect">
            <a:avLst>
              <a:gd name="adj" fmla="val 225151"/>
            </a:avLst>
          </a:prstGeom>
          <a:solidFill>
            <a:srgbClr val="194A99"/>
          </a:solidFill>
          <a:ln/>
        </p:spPr>
        <p:txBody>
          <a:bodyPr/>
          <a:lstStyle/>
          <a:p>
            <a:endParaRPr lang="en-IN"/>
          </a:p>
        </p:txBody>
      </p:sp>
      <p:sp>
        <p:nvSpPr>
          <p:cNvPr id="17" name="Shape 14"/>
          <p:cNvSpPr/>
          <p:nvPr/>
        </p:nvSpPr>
        <p:spPr>
          <a:xfrm>
            <a:off x="7065109" y="4968835"/>
            <a:ext cx="499943" cy="499943"/>
          </a:xfrm>
          <a:prstGeom prst="roundRect">
            <a:avLst>
              <a:gd name="adj" fmla="val 20000"/>
            </a:avLst>
          </a:prstGeom>
          <a:solidFill>
            <a:srgbClr val="003180"/>
          </a:solidFill>
          <a:ln w="7620">
            <a:solidFill>
              <a:srgbClr val="194A99"/>
            </a:solidFill>
            <a:prstDash val="solid"/>
          </a:ln>
        </p:spPr>
        <p:txBody>
          <a:bodyPr/>
          <a:lstStyle/>
          <a:p>
            <a:endParaRPr lang="en-IN"/>
          </a:p>
        </p:txBody>
      </p:sp>
      <p:sp>
        <p:nvSpPr>
          <p:cNvPr id="18" name="Text 15"/>
          <p:cNvSpPr/>
          <p:nvPr/>
        </p:nvSpPr>
        <p:spPr>
          <a:xfrm>
            <a:off x="7224058" y="5010507"/>
            <a:ext cx="182047" cy="416481"/>
          </a:xfrm>
          <a:prstGeom prst="rect">
            <a:avLst/>
          </a:prstGeom>
          <a:noFill/>
          <a:ln/>
        </p:spPr>
        <p:txBody>
          <a:bodyPr wrap="none" rtlCol="0" anchor="t"/>
          <a:lstStyle/>
          <a:p>
            <a:pPr marL="0" indent="0" algn="ctr">
              <a:lnSpc>
                <a:spcPts val="3281"/>
              </a:lnSpc>
              <a:buNone/>
            </a:pPr>
            <a:r>
              <a:rPr lang="en-US" sz="2624" dirty="0">
                <a:solidFill>
                  <a:srgbClr val="E2E6E9"/>
                </a:solidFill>
                <a:latin typeface="adonis-web" pitchFamily="34" charset="0"/>
                <a:ea typeface="adonis-web" pitchFamily="34" charset="-122"/>
                <a:cs typeface="adonis-web" pitchFamily="34" charset="-120"/>
              </a:rPr>
              <a:t>3</a:t>
            </a:r>
            <a:endParaRPr lang="en-US" sz="2624" dirty="0"/>
          </a:p>
        </p:txBody>
      </p:sp>
      <p:sp>
        <p:nvSpPr>
          <p:cNvPr id="19" name="Text 16"/>
          <p:cNvSpPr/>
          <p:nvPr/>
        </p:nvSpPr>
        <p:spPr>
          <a:xfrm>
            <a:off x="3315533" y="5017413"/>
            <a:ext cx="2777490" cy="347186"/>
          </a:xfrm>
          <a:prstGeom prst="rect">
            <a:avLst/>
          </a:prstGeom>
          <a:noFill/>
          <a:ln/>
        </p:spPr>
        <p:txBody>
          <a:bodyPr wrap="none" rtlCol="0" anchor="t"/>
          <a:lstStyle/>
          <a:p>
            <a:pPr marL="0" indent="0" algn="r">
              <a:lnSpc>
                <a:spcPts val="2734"/>
              </a:lnSpc>
              <a:buNone/>
            </a:pPr>
            <a:r>
              <a:rPr lang="en-US" sz="2187" dirty="0">
                <a:solidFill>
                  <a:srgbClr val="E2E6E9"/>
                </a:solidFill>
                <a:latin typeface="adonis-web" pitchFamily="34" charset="0"/>
                <a:ea typeface="adonis-web" pitchFamily="34" charset="-122"/>
                <a:cs typeface="adonis-web" pitchFamily="34" charset="-120"/>
              </a:rPr>
              <a:t>Feature Engineering</a:t>
            </a:r>
            <a:endParaRPr lang="en-US" sz="2187" dirty="0"/>
          </a:p>
        </p:txBody>
      </p:sp>
      <p:sp>
        <p:nvSpPr>
          <p:cNvPr id="20" name="Text 17"/>
          <p:cNvSpPr/>
          <p:nvPr/>
        </p:nvSpPr>
        <p:spPr>
          <a:xfrm>
            <a:off x="2517696" y="5497830"/>
            <a:ext cx="3575328" cy="1421606"/>
          </a:xfrm>
          <a:prstGeom prst="rect">
            <a:avLst/>
          </a:prstGeom>
          <a:noFill/>
          <a:ln/>
        </p:spPr>
        <p:txBody>
          <a:bodyPr wrap="square" rtlCol="0" anchor="t"/>
          <a:lstStyle/>
          <a:p>
            <a:pPr marL="0" indent="0" algn="r">
              <a:lnSpc>
                <a:spcPts val="2799"/>
              </a:lnSpc>
              <a:buNone/>
            </a:pPr>
            <a:r>
              <a:rPr lang="en-US" sz="1750" dirty="0">
                <a:solidFill>
                  <a:srgbClr val="E2E6E9"/>
                </a:solidFill>
                <a:latin typeface="adonis-web" pitchFamily="34" charset="0"/>
                <a:ea typeface="adonis-web" pitchFamily="34" charset="-122"/>
                <a:cs typeface="adonis-web" pitchFamily="34" charset="-120"/>
              </a:rPr>
              <a:t>Create new variables that capture useful insights, such as transaction velocity, location anomalies, and spending patterns.</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txBody>
          <a:bodyPr/>
          <a:lstStyle/>
          <a:p>
            <a:endParaRPr lang="en-IN"/>
          </a:p>
        </p:txBody>
      </p:sp>
      <p:pic>
        <p:nvPicPr>
          <p:cNvPr id="4" name="Image 1" descr="preencoded.png"/>
          <p:cNvPicPr>
            <a:picLocks noChangeAspect="1"/>
          </p:cNvPicPr>
          <p:nvPr/>
        </p:nvPicPr>
        <p:blipFill>
          <a:blip r:embed="rId4"/>
          <a:stretch>
            <a:fillRect/>
          </a:stretch>
        </p:blipFill>
        <p:spPr>
          <a:xfrm>
            <a:off x="61287" y="1103971"/>
            <a:ext cx="14507826" cy="2886551"/>
          </a:xfrm>
          <a:prstGeom prst="rect">
            <a:avLst/>
          </a:prstGeom>
        </p:spPr>
      </p:pic>
      <p:pic>
        <p:nvPicPr>
          <p:cNvPr id="5" name="Image 2" descr="preencoded.png"/>
          <p:cNvPicPr>
            <a:picLocks noChangeAspect="1"/>
          </p:cNvPicPr>
          <p:nvPr/>
        </p:nvPicPr>
        <p:blipFill>
          <a:blip r:embed="rId5"/>
          <a:stretch>
            <a:fillRect/>
          </a:stretch>
        </p:blipFill>
        <p:spPr>
          <a:xfrm>
            <a:off x="61287" y="4220885"/>
            <a:ext cx="14477673" cy="2937501"/>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txBody>
          <a:bodyPr/>
          <a:lstStyle/>
          <a:p>
            <a:endParaRPr lang="en-IN"/>
          </a:p>
        </p:txBody>
      </p:sp>
      <p:pic>
        <p:nvPicPr>
          <p:cNvPr id="4" name="Image 1" descr="preencoded.png"/>
          <p:cNvPicPr>
            <a:picLocks noChangeAspect="1"/>
          </p:cNvPicPr>
          <p:nvPr/>
        </p:nvPicPr>
        <p:blipFill>
          <a:blip r:embed="rId4"/>
          <a:stretch>
            <a:fillRect/>
          </a:stretch>
        </p:blipFill>
        <p:spPr>
          <a:xfrm>
            <a:off x="44047" y="265876"/>
            <a:ext cx="14494913" cy="3079856"/>
          </a:xfrm>
          <a:prstGeom prst="rect">
            <a:avLst/>
          </a:prstGeom>
        </p:spPr>
      </p:pic>
      <p:pic>
        <p:nvPicPr>
          <p:cNvPr id="5" name="Image 2" descr="preencoded.png"/>
          <p:cNvPicPr>
            <a:picLocks noChangeAspect="1"/>
          </p:cNvPicPr>
          <p:nvPr/>
        </p:nvPicPr>
        <p:blipFill>
          <a:blip r:embed="rId5"/>
          <a:stretch>
            <a:fillRect/>
          </a:stretch>
        </p:blipFill>
        <p:spPr>
          <a:xfrm>
            <a:off x="118203" y="3532831"/>
            <a:ext cx="14393994" cy="4056689"/>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txBody>
          <a:bodyPr/>
          <a:lstStyle/>
          <a:p>
            <a:endParaRPr lang="en-IN"/>
          </a:p>
        </p:txBody>
      </p:sp>
      <p:pic>
        <p:nvPicPr>
          <p:cNvPr id="4" name="Image 1" descr="preencoded.png"/>
          <p:cNvPicPr>
            <a:picLocks noChangeAspect="1"/>
          </p:cNvPicPr>
          <p:nvPr/>
        </p:nvPicPr>
        <p:blipFill>
          <a:blip r:embed="rId4"/>
          <a:stretch>
            <a:fillRect/>
          </a:stretch>
        </p:blipFill>
        <p:spPr>
          <a:xfrm>
            <a:off x="100361" y="884074"/>
            <a:ext cx="14438599" cy="3166075"/>
          </a:xfrm>
          <a:prstGeom prst="rect">
            <a:avLst/>
          </a:prstGeom>
        </p:spPr>
      </p:pic>
      <p:pic>
        <p:nvPicPr>
          <p:cNvPr id="5" name="Image 2" descr="preencoded.png"/>
          <p:cNvPicPr>
            <a:picLocks noChangeAspect="1"/>
          </p:cNvPicPr>
          <p:nvPr/>
        </p:nvPicPr>
        <p:blipFill>
          <a:blip r:embed="rId5"/>
          <a:stretch>
            <a:fillRect/>
          </a:stretch>
        </p:blipFill>
        <p:spPr>
          <a:xfrm>
            <a:off x="100361" y="4300060"/>
            <a:ext cx="14438599" cy="2984398"/>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txBody>
          <a:bodyPr/>
          <a:lstStyle/>
          <a:p>
            <a:endParaRPr lang="en-IN"/>
          </a:p>
        </p:txBody>
      </p:sp>
      <p:pic>
        <p:nvPicPr>
          <p:cNvPr id="4" name="Image 1" descr="preencoded.png"/>
          <p:cNvPicPr>
            <a:picLocks noChangeAspect="1"/>
          </p:cNvPicPr>
          <p:nvPr/>
        </p:nvPicPr>
        <p:blipFill>
          <a:blip r:embed="rId4"/>
          <a:stretch>
            <a:fillRect/>
          </a:stretch>
        </p:blipFill>
        <p:spPr>
          <a:xfrm>
            <a:off x="2464482" y="63461"/>
            <a:ext cx="9701435" cy="2734152"/>
          </a:xfrm>
          <a:prstGeom prst="rect">
            <a:avLst/>
          </a:prstGeom>
        </p:spPr>
      </p:pic>
      <p:pic>
        <p:nvPicPr>
          <p:cNvPr id="5" name="Image 2" descr="preencoded.png"/>
          <p:cNvPicPr>
            <a:picLocks noChangeAspect="1"/>
          </p:cNvPicPr>
          <p:nvPr/>
        </p:nvPicPr>
        <p:blipFill>
          <a:blip r:embed="rId5"/>
          <a:stretch>
            <a:fillRect/>
          </a:stretch>
        </p:blipFill>
        <p:spPr>
          <a:xfrm>
            <a:off x="3267313" y="3008471"/>
            <a:ext cx="8095655" cy="1819989"/>
          </a:xfrm>
          <a:prstGeom prst="rect">
            <a:avLst/>
          </a:prstGeom>
        </p:spPr>
      </p:pic>
      <p:pic>
        <p:nvPicPr>
          <p:cNvPr id="6" name="Image 3" descr="preencoded.png"/>
          <p:cNvPicPr>
            <a:picLocks noChangeAspect="1"/>
          </p:cNvPicPr>
          <p:nvPr/>
        </p:nvPicPr>
        <p:blipFill>
          <a:blip r:embed="rId6"/>
          <a:stretch>
            <a:fillRect/>
          </a:stretch>
        </p:blipFill>
        <p:spPr>
          <a:xfrm>
            <a:off x="3267313" y="5039320"/>
            <a:ext cx="8095655" cy="2674144"/>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TotalTime>
  <Words>698</Words>
  <Application>Microsoft Office PowerPoint</Application>
  <PresentationFormat>Custom</PresentationFormat>
  <Paragraphs>99</Paragraphs>
  <Slides>19</Slides>
  <Notes>19</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19</vt:i4>
      </vt:variant>
    </vt:vector>
  </HeadingPairs>
  <TitlesOfParts>
    <vt:vector size="22" baseType="lpstr">
      <vt:lpstr>adonis-web</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Abhi kakade</cp:lastModifiedBy>
  <cp:revision>3</cp:revision>
  <dcterms:created xsi:type="dcterms:W3CDTF">2024-05-10T03:55:33Z</dcterms:created>
  <dcterms:modified xsi:type="dcterms:W3CDTF">2024-05-10T04:16:55Z</dcterms:modified>
</cp:coreProperties>
</file>